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280" r:id="rId3"/>
    <p:sldId id="257" r:id="rId5"/>
    <p:sldId id="258" r:id="rId6"/>
    <p:sldId id="260" r:id="rId7"/>
    <p:sldId id="261" r:id="rId8"/>
    <p:sldId id="259" r:id="rId9"/>
    <p:sldId id="262" r:id="rId10"/>
    <p:sldId id="268" r:id="rId11"/>
    <p:sldId id="302" r:id="rId12"/>
    <p:sldId id="265" r:id="rId13"/>
    <p:sldId id="264" r:id="rId14"/>
    <p:sldId id="266" r:id="rId15"/>
    <p:sldId id="263" r:id="rId16"/>
    <p:sldId id="271" r:id="rId17"/>
    <p:sldId id="269" r:id="rId18"/>
    <p:sldId id="270" r:id="rId19"/>
    <p:sldId id="272" r:id="rId20"/>
    <p:sldId id="273" r:id="rId21"/>
    <p:sldId id="274" r:id="rId22"/>
    <p:sldId id="267" r:id="rId23"/>
    <p:sldId id="277" r:id="rId24"/>
    <p:sldId id="279" r:id="rId25"/>
    <p:sldId id="278" r:id="rId26"/>
  </p:sldIdLst>
  <p:sldSz cx="12192000" cy="6858000"/>
  <p:notesSz cx="6858000" cy="9144000"/>
  <p:embeddedFontLst>
    <p:embeddedFont>
      <p:font typeface="等线" panose="02010600030101010101" pitchFamily="2" charset="-122"/>
      <p:regular r:id="rId31"/>
      <p:bold r:id="rId32"/>
    </p:embeddedFont>
    <p:embeddedFont>
      <p:font typeface="Britannic Bold" panose="020B0903060703020204" pitchFamily="34" charset="0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C5D"/>
    <a:srgbClr val="FFFEF6"/>
    <a:srgbClr val="FFC952"/>
    <a:srgbClr val="6CC6E6"/>
    <a:srgbClr val="34314C"/>
    <a:srgbClr val="FFFFFF"/>
    <a:srgbClr val="FCAFB0"/>
    <a:srgbClr val="1CADE4"/>
    <a:srgbClr val="FC8E8E"/>
    <a:srgbClr val="47B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1" autoAdjust="0"/>
    <p:restoredTop sz="95455" autoAdjust="0"/>
  </p:normalViewPr>
  <p:slideViewPr>
    <p:cSldViewPr snapToGrid="0">
      <p:cViewPr varScale="1">
        <p:scale>
          <a:sx n="86" d="100"/>
          <a:sy n="86" d="100"/>
        </p:scale>
        <p:origin x="102" y="108"/>
      </p:cViewPr>
      <p:guideLst/>
    </p:cSldViewPr>
  </p:slideViewPr>
  <p:outlineViewPr>
    <p:cViewPr>
      <p:scale>
        <a:sx n="33" d="100"/>
        <a:sy n="33" d="100"/>
      </p:scale>
      <p:origin x="0" y="-168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3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614EC-95E1-4A9E-9228-2AA2D4751345}" type="datetimeFigureOut">
              <a:rPr lang="zh-CN" altLang="en-US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fld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ED0E3-3F01-49FC-B46C-2EF3FC352A0D}" type="slidenum">
              <a:rPr lang="zh-CN" altLang="en-US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fld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08200-FFA4-4CE7-A2B5-E67326792B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框架 14"/>
          <p:cNvSpPr/>
          <p:nvPr userDrawn="1"/>
        </p:nvSpPr>
        <p:spPr>
          <a:xfrm>
            <a:off x="903513" y="1301110"/>
            <a:ext cx="3907973" cy="1779547"/>
          </a:xfrm>
          <a:prstGeom prst="frame">
            <a:avLst>
              <a:gd name="adj1" fmla="val 1072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Britannic Bold" panose="020B0903060703020204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8" name="框架 14"/>
          <p:cNvSpPr/>
          <p:nvPr userDrawn="1"/>
        </p:nvSpPr>
        <p:spPr>
          <a:xfrm>
            <a:off x="293913" y="2889826"/>
            <a:ext cx="1219200" cy="724230"/>
          </a:xfrm>
          <a:prstGeom prst="frame">
            <a:avLst>
              <a:gd name="adj1" fmla="val 1072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Britannic Bold" panose="020B0903060703020204" pitchFamily="34" charset="0"/>
              <a:ea typeface="思源黑体 CN Medium" panose="020B06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3" r="47992" b="93428"/>
          <a:stretch>
            <a:fillRect/>
          </a:stretch>
        </p:blipFill>
        <p:spPr>
          <a:xfrm>
            <a:off x="-7998" y="391587"/>
            <a:ext cx="6340839" cy="374755"/>
          </a:xfrm>
          <a:custGeom>
            <a:avLst/>
            <a:gdLst>
              <a:gd name="connsiteX0" fmla="*/ 0 w 6340839"/>
              <a:gd name="connsiteY0" fmla="*/ 0 h 374755"/>
              <a:gd name="connsiteX1" fmla="*/ 6340839 w 6340839"/>
              <a:gd name="connsiteY1" fmla="*/ 0 h 374755"/>
              <a:gd name="connsiteX2" fmla="*/ 6340839 w 6340839"/>
              <a:gd name="connsiteY2" fmla="*/ 374755 h 374755"/>
              <a:gd name="connsiteX3" fmla="*/ 0 w 6340839"/>
              <a:gd name="connsiteY3" fmla="*/ 374755 h 37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0839" h="374755">
                <a:moveTo>
                  <a:pt x="0" y="0"/>
                </a:moveTo>
                <a:lnTo>
                  <a:pt x="6340839" y="0"/>
                </a:lnTo>
                <a:lnTo>
                  <a:pt x="6340839" y="374755"/>
                </a:lnTo>
                <a:lnTo>
                  <a:pt x="0" y="374755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92" t="93760" b="51"/>
          <a:stretch>
            <a:fillRect/>
          </a:stretch>
        </p:blipFill>
        <p:spPr>
          <a:xfrm>
            <a:off x="5851162" y="6105309"/>
            <a:ext cx="6340838" cy="374755"/>
          </a:xfrm>
          <a:custGeom>
            <a:avLst/>
            <a:gdLst>
              <a:gd name="connsiteX0" fmla="*/ 0 w 6340838"/>
              <a:gd name="connsiteY0" fmla="*/ 0 h 374755"/>
              <a:gd name="connsiteX1" fmla="*/ 6340838 w 6340838"/>
              <a:gd name="connsiteY1" fmla="*/ 0 h 374755"/>
              <a:gd name="connsiteX2" fmla="*/ 6340838 w 6340838"/>
              <a:gd name="connsiteY2" fmla="*/ 374755 h 374755"/>
              <a:gd name="connsiteX3" fmla="*/ 0 w 6340838"/>
              <a:gd name="connsiteY3" fmla="*/ 374755 h 37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0838" h="374755">
                <a:moveTo>
                  <a:pt x="0" y="0"/>
                </a:moveTo>
                <a:lnTo>
                  <a:pt x="6340838" y="0"/>
                </a:lnTo>
                <a:lnTo>
                  <a:pt x="6340838" y="374755"/>
                </a:lnTo>
                <a:lnTo>
                  <a:pt x="0" y="374755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321" r="4197" b="75544"/>
          <a:stretch>
            <a:fillRect/>
          </a:stretch>
        </p:blipFill>
        <p:spPr>
          <a:xfrm>
            <a:off x="10654134" y="360707"/>
            <a:ext cx="1034144" cy="1480756"/>
          </a:xfrm>
          <a:custGeom>
            <a:avLst/>
            <a:gdLst>
              <a:gd name="connsiteX0" fmla="*/ 87840 w 1034144"/>
              <a:gd name="connsiteY0" fmla="*/ 87840 h 1480756"/>
              <a:gd name="connsiteX1" fmla="*/ 87840 w 1034144"/>
              <a:gd name="connsiteY1" fmla="*/ 1392916 h 1480756"/>
              <a:gd name="connsiteX2" fmla="*/ 946304 w 1034144"/>
              <a:gd name="connsiteY2" fmla="*/ 1392916 h 1480756"/>
              <a:gd name="connsiteX3" fmla="*/ 946304 w 1034144"/>
              <a:gd name="connsiteY3" fmla="*/ 87840 h 1480756"/>
              <a:gd name="connsiteX4" fmla="*/ 0 w 1034144"/>
              <a:gd name="connsiteY4" fmla="*/ 0 h 1480756"/>
              <a:gd name="connsiteX5" fmla="*/ 1034144 w 1034144"/>
              <a:gd name="connsiteY5" fmla="*/ 0 h 1480756"/>
              <a:gd name="connsiteX6" fmla="*/ 1034144 w 1034144"/>
              <a:gd name="connsiteY6" fmla="*/ 1480756 h 1480756"/>
              <a:gd name="connsiteX7" fmla="*/ 0 w 1034144"/>
              <a:gd name="connsiteY7" fmla="*/ 1480756 h 148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4144" h="1480756">
                <a:moveTo>
                  <a:pt x="87840" y="87840"/>
                </a:moveTo>
                <a:lnTo>
                  <a:pt x="87840" y="1392916"/>
                </a:lnTo>
                <a:lnTo>
                  <a:pt x="946304" y="1392916"/>
                </a:lnTo>
                <a:lnTo>
                  <a:pt x="946304" y="87840"/>
                </a:lnTo>
                <a:close/>
                <a:moveTo>
                  <a:pt x="0" y="0"/>
                </a:moveTo>
                <a:lnTo>
                  <a:pt x="1034144" y="0"/>
                </a:lnTo>
                <a:lnTo>
                  <a:pt x="1034144" y="1480756"/>
                </a:lnTo>
                <a:lnTo>
                  <a:pt x="0" y="1480756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框架 9"/>
          <p:cNvSpPr/>
          <p:nvPr userDrawn="1"/>
        </p:nvSpPr>
        <p:spPr>
          <a:xfrm>
            <a:off x="261257" y="4315383"/>
            <a:ext cx="3124200" cy="2127889"/>
          </a:xfrm>
          <a:prstGeom prst="frame">
            <a:avLst>
              <a:gd name="adj1" fmla="val 1072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Britannic Bold" panose="020B0903060703020204" pitchFamily="34" charset="0"/>
              <a:ea typeface="思源黑体 CN Medium" panose="020B06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3" r="78839" b="93428"/>
          <a:stretch>
            <a:fillRect/>
          </a:stretch>
        </p:blipFill>
        <p:spPr>
          <a:xfrm>
            <a:off x="0" y="376626"/>
            <a:ext cx="2579914" cy="374755"/>
          </a:xfrm>
          <a:custGeom>
            <a:avLst/>
            <a:gdLst>
              <a:gd name="connsiteX0" fmla="*/ 0 w 2579914"/>
              <a:gd name="connsiteY0" fmla="*/ 0 h 374755"/>
              <a:gd name="connsiteX1" fmla="*/ 2579914 w 2579914"/>
              <a:gd name="connsiteY1" fmla="*/ 0 h 374755"/>
              <a:gd name="connsiteX2" fmla="*/ 2579914 w 2579914"/>
              <a:gd name="connsiteY2" fmla="*/ 374755 h 374755"/>
              <a:gd name="connsiteX3" fmla="*/ 0 w 2579914"/>
              <a:gd name="connsiteY3" fmla="*/ 374755 h 37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9914" h="374755">
                <a:moveTo>
                  <a:pt x="0" y="0"/>
                </a:moveTo>
                <a:lnTo>
                  <a:pt x="2579914" y="0"/>
                </a:lnTo>
                <a:lnTo>
                  <a:pt x="2579914" y="374755"/>
                </a:lnTo>
                <a:lnTo>
                  <a:pt x="0" y="374755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32" t="54643" r="64464" b="21309"/>
          <a:stretch>
            <a:fillRect/>
          </a:stretch>
        </p:blipFill>
        <p:spPr>
          <a:xfrm>
            <a:off x="2710542" y="3650343"/>
            <a:ext cx="1621972" cy="1456097"/>
          </a:xfrm>
          <a:custGeom>
            <a:avLst/>
            <a:gdLst>
              <a:gd name="connsiteX0" fmla="*/ 91022 w 1621972"/>
              <a:gd name="connsiteY0" fmla="*/ 91021 h 1456097"/>
              <a:gd name="connsiteX1" fmla="*/ 91022 w 1621972"/>
              <a:gd name="connsiteY1" fmla="*/ 1365076 h 1456097"/>
              <a:gd name="connsiteX2" fmla="*/ 1530950 w 1621972"/>
              <a:gd name="connsiteY2" fmla="*/ 1365076 h 1456097"/>
              <a:gd name="connsiteX3" fmla="*/ 1530950 w 1621972"/>
              <a:gd name="connsiteY3" fmla="*/ 91021 h 1456097"/>
              <a:gd name="connsiteX4" fmla="*/ 0 w 1621972"/>
              <a:gd name="connsiteY4" fmla="*/ 0 h 1456097"/>
              <a:gd name="connsiteX5" fmla="*/ 1621972 w 1621972"/>
              <a:gd name="connsiteY5" fmla="*/ 0 h 1456097"/>
              <a:gd name="connsiteX6" fmla="*/ 1621972 w 1621972"/>
              <a:gd name="connsiteY6" fmla="*/ 1456097 h 1456097"/>
              <a:gd name="connsiteX7" fmla="*/ 0 w 1621972"/>
              <a:gd name="connsiteY7" fmla="*/ 1456097 h 145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1972" h="1456097">
                <a:moveTo>
                  <a:pt x="91022" y="91021"/>
                </a:moveTo>
                <a:lnTo>
                  <a:pt x="91022" y="1365076"/>
                </a:lnTo>
                <a:lnTo>
                  <a:pt x="1530950" y="1365076"/>
                </a:lnTo>
                <a:lnTo>
                  <a:pt x="1530950" y="91021"/>
                </a:lnTo>
                <a:close/>
                <a:moveTo>
                  <a:pt x="0" y="0"/>
                </a:moveTo>
                <a:lnTo>
                  <a:pt x="1621972" y="0"/>
                </a:lnTo>
                <a:lnTo>
                  <a:pt x="1621972" y="1456097"/>
                </a:lnTo>
                <a:lnTo>
                  <a:pt x="0" y="1456097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352346" y="2275115"/>
            <a:ext cx="4899025" cy="18070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800" b="1" baseline="0">
                <a:solidFill>
                  <a:srgbClr val="FFFEF6"/>
                </a:solidFill>
                <a:latin typeface="Britannic Bold" panose="020B0903060703020204" pitchFamily="34" charset="0"/>
                <a:ea typeface="思源黑体 CN Medium" panose="020B0600000000000000" pitchFamily="34" charset="-122"/>
              </a:defRPr>
            </a:lvl1pPr>
          </a:lstStyle>
          <a:p>
            <a:pPr lvl="0"/>
            <a:r>
              <a:rPr kumimoji="1" lang="en-US" altLang="zh-CN" dirty="0" smtClean="0"/>
              <a:t>NO.1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3" r="93929" b="68892"/>
          <a:stretch>
            <a:fillRect/>
          </a:stretch>
        </p:blipFill>
        <p:spPr>
          <a:xfrm>
            <a:off x="-16556" y="414727"/>
            <a:ext cx="740229" cy="1860388"/>
          </a:xfrm>
          <a:custGeom>
            <a:avLst/>
            <a:gdLst>
              <a:gd name="connsiteX0" fmla="*/ 0 w 740229"/>
              <a:gd name="connsiteY0" fmla="*/ 0 h 1860388"/>
              <a:gd name="connsiteX1" fmla="*/ 740229 w 740229"/>
              <a:gd name="connsiteY1" fmla="*/ 0 h 1860388"/>
              <a:gd name="connsiteX2" fmla="*/ 740229 w 740229"/>
              <a:gd name="connsiteY2" fmla="*/ 1860388 h 1860388"/>
              <a:gd name="connsiteX3" fmla="*/ 0 w 740229"/>
              <a:gd name="connsiteY3" fmla="*/ 1860388 h 1860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0229" h="1860388">
                <a:moveTo>
                  <a:pt x="0" y="0"/>
                </a:moveTo>
                <a:lnTo>
                  <a:pt x="740229" y="0"/>
                </a:lnTo>
                <a:lnTo>
                  <a:pt x="740229" y="1860388"/>
                </a:lnTo>
                <a:lnTo>
                  <a:pt x="0" y="1860388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32" t="84684" b="51"/>
          <a:stretch>
            <a:fillRect/>
          </a:stretch>
        </p:blipFill>
        <p:spPr>
          <a:xfrm>
            <a:off x="1491342" y="5602308"/>
            <a:ext cx="10700658" cy="924214"/>
          </a:xfrm>
          <a:custGeom>
            <a:avLst/>
            <a:gdLst>
              <a:gd name="connsiteX0" fmla="*/ 0 w 10700658"/>
              <a:gd name="connsiteY0" fmla="*/ 0 h 924214"/>
              <a:gd name="connsiteX1" fmla="*/ 10700658 w 10700658"/>
              <a:gd name="connsiteY1" fmla="*/ 0 h 924214"/>
              <a:gd name="connsiteX2" fmla="*/ 10700658 w 10700658"/>
              <a:gd name="connsiteY2" fmla="*/ 924214 h 924214"/>
              <a:gd name="connsiteX3" fmla="*/ 0 w 10700658"/>
              <a:gd name="connsiteY3" fmla="*/ 924214 h 924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00658" h="924214">
                <a:moveTo>
                  <a:pt x="0" y="0"/>
                </a:moveTo>
                <a:lnTo>
                  <a:pt x="10700658" y="0"/>
                </a:lnTo>
                <a:lnTo>
                  <a:pt x="10700658" y="924214"/>
                </a:lnTo>
                <a:lnTo>
                  <a:pt x="0" y="92421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14" t="52682" r="72504" b="43362"/>
          <a:stretch>
            <a:fillRect/>
          </a:stretch>
        </p:blipFill>
        <p:spPr>
          <a:xfrm>
            <a:off x="1975879" y="3581400"/>
            <a:ext cx="1338943" cy="239487"/>
          </a:xfrm>
          <a:custGeom>
            <a:avLst/>
            <a:gdLst>
              <a:gd name="connsiteX0" fmla="*/ 0 w 1338943"/>
              <a:gd name="connsiteY0" fmla="*/ 0 h 239487"/>
              <a:gd name="connsiteX1" fmla="*/ 1338943 w 1338943"/>
              <a:gd name="connsiteY1" fmla="*/ 0 h 239487"/>
              <a:gd name="connsiteX2" fmla="*/ 1338943 w 1338943"/>
              <a:gd name="connsiteY2" fmla="*/ 239487 h 239487"/>
              <a:gd name="connsiteX3" fmla="*/ 0 w 1338943"/>
              <a:gd name="connsiteY3" fmla="*/ 239487 h 23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43" h="239487">
                <a:moveTo>
                  <a:pt x="0" y="0"/>
                </a:moveTo>
                <a:lnTo>
                  <a:pt x="1338943" y="0"/>
                </a:lnTo>
                <a:lnTo>
                  <a:pt x="1338943" y="239487"/>
                </a:lnTo>
                <a:lnTo>
                  <a:pt x="0" y="239487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71" t="5801" r="18125" b="70150"/>
          <a:stretch>
            <a:fillRect/>
          </a:stretch>
        </p:blipFill>
        <p:spPr>
          <a:xfrm>
            <a:off x="8305801" y="742817"/>
            <a:ext cx="1621972" cy="1456097"/>
          </a:xfrm>
          <a:custGeom>
            <a:avLst/>
            <a:gdLst>
              <a:gd name="connsiteX0" fmla="*/ 91021 w 1621972"/>
              <a:gd name="connsiteY0" fmla="*/ 91021 h 1456097"/>
              <a:gd name="connsiteX1" fmla="*/ 91021 w 1621972"/>
              <a:gd name="connsiteY1" fmla="*/ 1365076 h 1456097"/>
              <a:gd name="connsiteX2" fmla="*/ 1530951 w 1621972"/>
              <a:gd name="connsiteY2" fmla="*/ 1365076 h 1456097"/>
              <a:gd name="connsiteX3" fmla="*/ 1530951 w 1621972"/>
              <a:gd name="connsiteY3" fmla="*/ 91021 h 1456097"/>
              <a:gd name="connsiteX4" fmla="*/ 0 w 1621972"/>
              <a:gd name="connsiteY4" fmla="*/ 0 h 1456097"/>
              <a:gd name="connsiteX5" fmla="*/ 1621972 w 1621972"/>
              <a:gd name="connsiteY5" fmla="*/ 0 h 1456097"/>
              <a:gd name="connsiteX6" fmla="*/ 1621972 w 1621972"/>
              <a:gd name="connsiteY6" fmla="*/ 1456097 h 1456097"/>
              <a:gd name="connsiteX7" fmla="*/ 0 w 1621972"/>
              <a:gd name="connsiteY7" fmla="*/ 1456097 h 145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1972" h="1456097">
                <a:moveTo>
                  <a:pt x="91021" y="91021"/>
                </a:moveTo>
                <a:lnTo>
                  <a:pt x="91021" y="1365076"/>
                </a:lnTo>
                <a:lnTo>
                  <a:pt x="1530951" y="1365076"/>
                </a:lnTo>
                <a:lnTo>
                  <a:pt x="1530951" y="91021"/>
                </a:lnTo>
                <a:close/>
                <a:moveTo>
                  <a:pt x="0" y="0"/>
                </a:moveTo>
                <a:lnTo>
                  <a:pt x="1621972" y="0"/>
                </a:lnTo>
                <a:lnTo>
                  <a:pt x="1621972" y="1456097"/>
                </a:lnTo>
                <a:lnTo>
                  <a:pt x="0" y="1456097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71" t="5801" r="18125" b="70150"/>
          <a:stretch>
            <a:fillRect/>
          </a:stretch>
        </p:blipFill>
        <p:spPr>
          <a:xfrm>
            <a:off x="9407843" y="1732156"/>
            <a:ext cx="1039860" cy="933516"/>
          </a:xfrm>
          <a:custGeom>
            <a:avLst/>
            <a:gdLst>
              <a:gd name="connsiteX0" fmla="*/ 91021 w 1621972"/>
              <a:gd name="connsiteY0" fmla="*/ 91021 h 1456097"/>
              <a:gd name="connsiteX1" fmla="*/ 91021 w 1621972"/>
              <a:gd name="connsiteY1" fmla="*/ 1365076 h 1456097"/>
              <a:gd name="connsiteX2" fmla="*/ 1530951 w 1621972"/>
              <a:gd name="connsiteY2" fmla="*/ 1365076 h 1456097"/>
              <a:gd name="connsiteX3" fmla="*/ 1530951 w 1621972"/>
              <a:gd name="connsiteY3" fmla="*/ 91021 h 1456097"/>
              <a:gd name="connsiteX4" fmla="*/ 0 w 1621972"/>
              <a:gd name="connsiteY4" fmla="*/ 0 h 1456097"/>
              <a:gd name="connsiteX5" fmla="*/ 1621972 w 1621972"/>
              <a:gd name="connsiteY5" fmla="*/ 0 h 1456097"/>
              <a:gd name="connsiteX6" fmla="*/ 1621972 w 1621972"/>
              <a:gd name="connsiteY6" fmla="*/ 1456097 h 1456097"/>
              <a:gd name="connsiteX7" fmla="*/ 0 w 1621972"/>
              <a:gd name="connsiteY7" fmla="*/ 1456097 h 145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1972" h="1456097">
                <a:moveTo>
                  <a:pt x="91021" y="91021"/>
                </a:moveTo>
                <a:lnTo>
                  <a:pt x="91021" y="1365076"/>
                </a:lnTo>
                <a:lnTo>
                  <a:pt x="1530951" y="1365076"/>
                </a:lnTo>
                <a:lnTo>
                  <a:pt x="1530951" y="91021"/>
                </a:lnTo>
                <a:close/>
                <a:moveTo>
                  <a:pt x="0" y="0"/>
                </a:moveTo>
                <a:lnTo>
                  <a:pt x="1621972" y="0"/>
                </a:lnTo>
                <a:lnTo>
                  <a:pt x="1621972" y="1456097"/>
                </a:lnTo>
                <a:lnTo>
                  <a:pt x="0" y="1456097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211113"/>
            <a:ext cx="2736776" cy="898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rgbClr val="FFFEF6"/>
                </a:solidFill>
                <a:latin typeface="Britannic Bold" panose="020B0903060703020204" pitchFamily="34" charset="0"/>
                <a:ea typeface="思源黑体 CN Medium" panose="020B0600000000000000" pitchFamily="34" charset="-122"/>
              </a:defRPr>
            </a:lvl1pPr>
          </a:lstStyle>
          <a:p>
            <a:pPr lvl="0"/>
            <a:r>
              <a:rPr kumimoji="1" lang="en-US" altLang="zh-CN" dirty="0" smtClean="0"/>
              <a:t>NO.1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048" y="6379029"/>
            <a:ext cx="9699171" cy="119744"/>
          </a:xfrm>
          <a:custGeom>
            <a:avLst/>
            <a:gdLst>
              <a:gd name="connsiteX0" fmla="*/ 0 w 9699171"/>
              <a:gd name="connsiteY0" fmla="*/ 0 h 119744"/>
              <a:gd name="connsiteX1" fmla="*/ 9699171 w 9699171"/>
              <a:gd name="connsiteY1" fmla="*/ 0 h 119744"/>
              <a:gd name="connsiteX2" fmla="*/ 9699171 w 9699171"/>
              <a:gd name="connsiteY2" fmla="*/ 119744 h 119744"/>
              <a:gd name="connsiteX3" fmla="*/ 0 w 9699171"/>
              <a:gd name="connsiteY3" fmla="*/ 119744 h 11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99171" h="119744">
                <a:moveTo>
                  <a:pt x="0" y="0"/>
                </a:moveTo>
                <a:lnTo>
                  <a:pt x="9699171" y="0"/>
                </a:lnTo>
                <a:lnTo>
                  <a:pt x="9699171" y="119744"/>
                </a:lnTo>
                <a:lnTo>
                  <a:pt x="0" y="119744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6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7" b="7588"/>
          <a:stretch>
            <a:fillRect/>
          </a:stretch>
        </p:blipFill>
        <p:spPr>
          <a:xfrm>
            <a:off x="0" y="-14514"/>
            <a:ext cx="12192000" cy="68725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jpe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.png"/><Relationship Id="rId2" Type="http://schemas.microsoft.com/office/2007/relationships/hdphoto" Target="../media/image16.wdp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4.xml"/><Relationship Id="rId5" Type="http://schemas.microsoft.com/office/2007/relationships/hdphoto" Target="../media/image20.wdp"/><Relationship Id="rId4" Type="http://schemas.openxmlformats.org/officeDocument/2006/relationships/image" Target="../media/image19.jpeg"/><Relationship Id="rId3" Type="http://schemas.openxmlformats.org/officeDocument/2006/relationships/image" Target="../media/image9.jpeg"/><Relationship Id="rId2" Type="http://schemas.openxmlformats.org/officeDocument/2006/relationships/image" Target="../media/image18.jpe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1.png"/><Relationship Id="rId2" Type="http://schemas.microsoft.com/office/2007/relationships/hdphoto" Target="../media/image20.wdp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jpeg"/><Relationship Id="rId3" Type="http://schemas.openxmlformats.org/officeDocument/2006/relationships/image" Target="../media/image1.png"/><Relationship Id="rId2" Type="http://schemas.microsoft.com/office/2007/relationships/hdphoto" Target="../media/image25.wdp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29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32.png"/><Relationship Id="rId6" Type="http://schemas.openxmlformats.org/officeDocument/2006/relationships/image" Target="../media/image9.jpeg"/><Relationship Id="rId5" Type="http://schemas.microsoft.com/office/2007/relationships/hdphoto" Target="../media/image25.wdp"/><Relationship Id="rId4" Type="http://schemas.openxmlformats.org/officeDocument/2006/relationships/image" Target="../media/image24.png"/><Relationship Id="rId3" Type="http://schemas.openxmlformats.org/officeDocument/2006/relationships/image" Target="../media/image1.png"/><Relationship Id="rId2" Type="http://schemas.microsoft.com/office/2007/relationships/hdphoto" Target="../media/image31.wdp"/><Relationship Id="rId1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33.png"/><Relationship Id="rId6" Type="http://schemas.openxmlformats.org/officeDocument/2006/relationships/image" Target="../media/image9.jpeg"/><Relationship Id="rId5" Type="http://schemas.microsoft.com/office/2007/relationships/hdphoto" Target="../media/image25.wdp"/><Relationship Id="rId4" Type="http://schemas.openxmlformats.org/officeDocument/2006/relationships/image" Target="../media/image24.png"/><Relationship Id="rId3" Type="http://schemas.openxmlformats.org/officeDocument/2006/relationships/image" Target="../media/image1.png"/><Relationship Id="rId2" Type="http://schemas.microsoft.com/office/2007/relationships/hdphoto" Target="../media/image16.wdp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openxmlformats.org/officeDocument/2006/relationships/image" Target="../media/image9.jpe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jpe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jpe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28932" y="3717723"/>
            <a:ext cx="506476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  <a:defRPr/>
            </a:pPr>
            <a:r>
              <a:rPr kumimoji="1" lang="zh-CN" altLang="en-US" sz="28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+mn-ea"/>
                <a:sym typeface="+mn-lt"/>
              </a:rPr>
              <a:t>计算机科学与技术</a:t>
            </a:r>
            <a:endParaRPr kumimoji="1" lang="zh-CN" altLang="en-US" sz="2800" kern="0" dirty="0">
              <a:solidFill>
                <a:schemeClr val="bg2">
                  <a:lumMod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75875" y="1842580"/>
            <a:ext cx="5397631" cy="1107996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encilSketch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txBody>
          <a:bodyPr wrap="none" rtlCol="0">
            <a:spAutoFit/>
          </a:bodyPr>
          <a:lstStyle/>
          <a:p>
            <a:r>
              <a:rPr kumimoji="1" lang="zh-CN" altLang="en-US" sz="6600" b="1" dirty="0" smtClean="0">
                <a:blipFill>
                  <a:blip r:embed="rId3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毕业设计答辩</a:t>
            </a:r>
            <a:endParaRPr kumimoji="1" lang="zh-CN" altLang="en-US" sz="6600" b="1" dirty="0">
              <a:blipFill>
                <a:blip r:embed="rId3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75875" y="4548236"/>
            <a:ext cx="14859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  <a:ea typeface="思源黑体 CN Medium" panose="020B0600000000000000" pitchFamily="34" charset="-122"/>
                <a:cs typeface="+mn-ea"/>
                <a:sym typeface="+mn-lt"/>
              </a:rPr>
              <a:t>毕设题目</a:t>
            </a:r>
            <a:r>
              <a:rPr kumimoji="1" lang="en-US" altLang="zh-CN" sz="2400" b="1" dirty="0">
                <a:solidFill>
                  <a:schemeClr val="bg2">
                    <a:lumMod val="50000"/>
                  </a:schemeClr>
                </a:solidFill>
                <a:latin typeface="+mn-ea"/>
                <a:ea typeface="思源黑体 CN Medium" panose="020B0600000000000000" pitchFamily="34" charset="-122"/>
                <a:cs typeface="+mn-ea"/>
                <a:sym typeface="+mn-lt"/>
              </a:rPr>
              <a:t>:</a:t>
            </a:r>
            <a:endParaRPr kumimoji="1" lang="en-US" altLang="zh-CN" sz="2400" b="1" dirty="0">
              <a:solidFill>
                <a:schemeClr val="bg2">
                  <a:lumMod val="50000"/>
                </a:schemeClr>
              </a:solidFill>
              <a:latin typeface="+mn-ea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1134110" y="1621790"/>
            <a:ext cx="34937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600" dirty="0">
                <a:solidFill>
                  <a:schemeClr val="bg2">
                    <a:lumMod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学校：电子科技大学成都学院</a:t>
            </a:r>
            <a:endParaRPr kumimoji="1" lang="zh-CN" altLang="en-US" sz="1600" dirty="0">
              <a:solidFill>
                <a:schemeClr val="bg2">
                  <a:lumMod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600" dirty="0">
                <a:solidFill>
                  <a:schemeClr val="bg2">
                    <a:lumMod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指导教师：何凯霖</a:t>
            </a:r>
            <a:endParaRPr kumimoji="1" lang="en-US" altLang="zh-CN" sz="1600" dirty="0">
              <a:solidFill>
                <a:schemeClr val="bg2">
                  <a:lumMod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600" dirty="0">
                <a:solidFill>
                  <a:schemeClr val="bg2">
                    <a:lumMod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答辩人：李小平</a:t>
            </a:r>
            <a:r>
              <a:rPr kumimoji="1" lang="en-US" altLang="zh-CN" sz="1600" dirty="0">
                <a:solidFill>
                  <a:schemeClr val="bg2">
                    <a:lumMod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	   	</a:t>
            </a:r>
            <a:endParaRPr kumimoji="1" lang="en-US" altLang="zh-CN" sz="1600" dirty="0">
              <a:solidFill>
                <a:schemeClr val="bg2">
                  <a:lumMod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75705" y="3846830"/>
            <a:ext cx="9880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chemeClr val="bg2">
                    <a:lumMod val="50000"/>
                  </a:schemeClr>
                </a:solidFill>
                <a:latin typeface="+mj-ea"/>
                <a:cs typeface="+mj-ea"/>
              </a:rPr>
              <a:t>专业</a:t>
            </a:r>
            <a:r>
              <a:rPr lang="en-US" altLang="zh-CN" sz="2800">
                <a:solidFill>
                  <a:schemeClr val="bg2">
                    <a:lumMod val="50000"/>
                  </a:schemeClr>
                </a:solidFill>
                <a:latin typeface="+mj-ea"/>
                <a:cs typeface="+mj-ea"/>
              </a:rPr>
              <a:t>:</a:t>
            </a:r>
            <a:endParaRPr lang="en-US" altLang="zh-CN" sz="2800">
              <a:solidFill>
                <a:schemeClr val="bg2">
                  <a:lumMod val="50000"/>
                </a:schemeClr>
              </a:solidFill>
              <a:latin typeface="+mj-ea"/>
              <a:cs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61605" y="4548505"/>
            <a:ext cx="39998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2">
                    <a:lumMod val="25000"/>
                  </a:schemeClr>
                </a:solidFill>
              </a:rPr>
              <a:t>OTunes 短视频 App 程序设计与实现 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</a:rPr>
              <a:t>-- iOS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</a:rPr>
              <a:t>前端设计与开发</a:t>
            </a:r>
            <a:endParaRPr lang="zh-CN" altLang="en-US" sz="240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649" t="16105" r="14873" b="63"/>
          <a:stretch>
            <a:fillRect/>
          </a:stretch>
        </p:blipFill>
        <p:spPr>
          <a:xfrm>
            <a:off x="0" y="1235935"/>
            <a:ext cx="5820229" cy="4341927"/>
          </a:xfrm>
          <a:custGeom>
            <a:avLst/>
            <a:gdLst>
              <a:gd name="connsiteX0" fmla="*/ 0 w 6540285"/>
              <a:gd name="connsiteY0" fmla="*/ 0 h 1711606"/>
              <a:gd name="connsiteX1" fmla="*/ 6540285 w 6540285"/>
              <a:gd name="connsiteY1" fmla="*/ 0 h 1711606"/>
              <a:gd name="connsiteX2" fmla="*/ 6540285 w 6540285"/>
              <a:gd name="connsiteY2" fmla="*/ 1711606 h 1711606"/>
              <a:gd name="connsiteX3" fmla="*/ 0 w 6540285"/>
              <a:gd name="connsiteY3" fmla="*/ 1711606 h 171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285" h="1711606">
                <a:moveTo>
                  <a:pt x="0" y="0"/>
                </a:moveTo>
                <a:lnTo>
                  <a:pt x="6540285" y="0"/>
                </a:lnTo>
                <a:lnTo>
                  <a:pt x="6540285" y="1711606"/>
                </a:lnTo>
                <a:lnTo>
                  <a:pt x="0" y="1711606"/>
                </a:lnTo>
                <a:close/>
              </a:path>
            </a:pathLst>
          </a:cu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NO.2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设计目标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34666" y="1224643"/>
            <a:ext cx="5103705" cy="121264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marL="285750" indent="-285750" defTabSz="608965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目标应当说明设计的主要目的，需要取得的成果。应当在合理、有效的范围内进行规划，包括但不限于具体的项目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和设计的数量、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质量、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营利目标等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。要明确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设计定位、竞争目标、目标市场等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42271" y="3248515"/>
            <a:ext cx="4227052" cy="932563"/>
          </a:xfrm>
          <a:prstGeom prst="rect">
            <a:avLst/>
          </a:prstGeom>
          <a:solidFill>
            <a:srgbClr val="FFFEF6">
              <a:alpha val="70000"/>
            </a:srgbClr>
          </a:solid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范围内进行规划，包括但不限于具体的项目和设计的数量、质量、营利目标等。要明确设计定位、竞争目标、目标市场等。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42270" y="2688304"/>
            <a:ext cx="2452761" cy="457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8965">
              <a:lnSpc>
                <a:spcPct val="130000"/>
              </a:lnSpc>
              <a:defRPr/>
            </a:pPr>
            <a:r>
              <a:rPr kumimoji="1" lang="zh-CN" altLang="en-US" sz="2000" kern="0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设计目标</a:t>
            </a:r>
            <a:r>
              <a:rPr kumimoji="1" lang="en-US" altLang="zh-CN" sz="2000" kern="0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1</a:t>
            </a:r>
            <a:endParaRPr kumimoji="1" lang="zh-CN" altLang="en-US" sz="2000" kern="0" dirty="0">
              <a:solidFill>
                <a:srgbClr val="FFFEF6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6265618" y="2688304"/>
            <a:ext cx="851758" cy="644317"/>
            <a:chOff x="5388966" y="2551148"/>
            <a:chExt cx="851758" cy="644317"/>
          </a:xfrm>
        </p:grpSpPr>
        <p:sp>
          <p:nvSpPr>
            <p:cNvPr id="4" name="椭圆 3"/>
            <p:cNvSpPr/>
            <p:nvPr/>
          </p:nvSpPr>
          <p:spPr>
            <a:xfrm>
              <a:off x="5458014" y="2551148"/>
              <a:ext cx="644317" cy="644317"/>
            </a:xfrm>
            <a:prstGeom prst="ellipse">
              <a:avLst/>
            </a:prstGeom>
            <a:noFill/>
            <a:ln>
              <a:solidFill>
                <a:srgbClr val="FFFE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388966" y="2551148"/>
              <a:ext cx="851758" cy="594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89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rPr>
                <a:t>01</a:t>
              </a:r>
              <a:endParaRPr kumimoji="1" lang="zh-CN" alt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7142271" y="4875256"/>
            <a:ext cx="4227052" cy="932563"/>
          </a:xfrm>
          <a:prstGeom prst="rect">
            <a:avLst/>
          </a:prstGeom>
          <a:solidFill>
            <a:srgbClr val="FFFEF6">
              <a:alpha val="70000"/>
            </a:srgbClr>
          </a:solid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范围内进行规划，包括但不限于具体的项目和设计的数量、质量、营利目标等。要明确设计定位、竞争目标、目标市场等。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42270" y="4315045"/>
            <a:ext cx="2452761" cy="457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  <a:defRPr/>
            </a:pPr>
            <a:r>
              <a:rPr kumimoji="1" lang="zh-CN" altLang="en-US" sz="2000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设计目标</a:t>
            </a:r>
            <a:r>
              <a:rPr kumimoji="1" lang="en-US" altLang="zh-CN" sz="2000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2</a:t>
            </a:r>
            <a:endParaRPr kumimoji="1" lang="zh-CN" altLang="en-US" sz="2000" kern="0" dirty="0">
              <a:solidFill>
                <a:srgbClr val="FFFEF6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31" name="组 30"/>
          <p:cNvGrpSpPr/>
          <p:nvPr/>
        </p:nvGrpSpPr>
        <p:grpSpPr>
          <a:xfrm>
            <a:off x="6265618" y="4315045"/>
            <a:ext cx="851758" cy="644317"/>
            <a:chOff x="5388966" y="2551148"/>
            <a:chExt cx="851758" cy="644317"/>
          </a:xfrm>
        </p:grpSpPr>
        <p:sp>
          <p:nvSpPr>
            <p:cNvPr id="32" name="椭圆 31"/>
            <p:cNvSpPr/>
            <p:nvPr/>
          </p:nvSpPr>
          <p:spPr>
            <a:xfrm>
              <a:off x="5458014" y="2551148"/>
              <a:ext cx="644317" cy="6443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388966" y="2551148"/>
              <a:ext cx="851758" cy="5949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6089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rPr>
                <a:t>02</a:t>
              </a:r>
              <a:endParaRPr kumimoji="1" lang="zh-CN" alt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NO.2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2752255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2" name="框架 21"/>
          <p:cNvSpPr/>
          <p:nvPr/>
        </p:nvSpPr>
        <p:spPr>
          <a:xfrm>
            <a:off x="672061" y="1207247"/>
            <a:ext cx="3995007" cy="4898572"/>
          </a:xfrm>
          <a:prstGeom prst="frame">
            <a:avLst>
              <a:gd name="adj1" fmla="val 690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71590" y="1544877"/>
            <a:ext cx="3195948" cy="4173450"/>
          </a:xfrm>
          <a:prstGeom prst="rect">
            <a:avLst/>
          </a:prstGeom>
          <a:solidFill>
            <a:srgbClr val="FFFEF6">
              <a:alpha val="70000"/>
            </a:srgbClr>
          </a:solidFill>
        </p:spPr>
        <p:txBody>
          <a:bodyPr wrap="square" numCol="1" spcCol="360000">
            <a:spAutoFit/>
          </a:bodyPr>
          <a:lstStyle/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输入方法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技术介绍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 输入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方法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介绍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 输入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方法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介绍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 输入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方法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介绍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3" name="框架 32"/>
          <p:cNvSpPr/>
          <p:nvPr/>
        </p:nvSpPr>
        <p:spPr>
          <a:xfrm>
            <a:off x="7783335" y="1207247"/>
            <a:ext cx="3995007" cy="4898572"/>
          </a:xfrm>
          <a:prstGeom prst="frame">
            <a:avLst>
              <a:gd name="adj1" fmla="val 690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182864" y="1544877"/>
            <a:ext cx="3195948" cy="4150047"/>
          </a:xfrm>
          <a:prstGeom prst="rect">
            <a:avLst/>
          </a:prstGeom>
          <a:solidFill>
            <a:srgbClr val="FFFEF6">
              <a:alpha val="70000"/>
            </a:srgbClr>
          </a:solidFill>
        </p:spPr>
        <p:txBody>
          <a:bodyPr wrap="square" numCol="1" spcCol="360000">
            <a:spAutoFit/>
          </a:bodyPr>
          <a:lstStyle/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输入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方法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技术介绍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输入方法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技术介绍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输入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方法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技术介绍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 输入方法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技术介绍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cxnSp>
        <p:nvCxnSpPr>
          <p:cNvPr id="7" name="直线连接符 6"/>
          <p:cNvCxnSpPr>
            <a:stCxn id="22" idx="3"/>
          </p:cNvCxnSpPr>
          <p:nvPr/>
        </p:nvCxnSpPr>
        <p:spPr>
          <a:xfrm>
            <a:off x="4667068" y="3656533"/>
            <a:ext cx="529482" cy="3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>
            <a:endCxn id="33" idx="1"/>
          </p:cNvCxnSpPr>
          <p:nvPr/>
        </p:nvCxnSpPr>
        <p:spPr>
          <a:xfrm flipV="1">
            <a:off x="7253852" y="3656533"/>
            <a:ext cx="529483" cy="3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701" y="2704033"/>
            <a:ext cx="1905000" cy="190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NO.3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896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制作流程</a:t>
            </a:r>
            <a:endParaRPr kumimoji="1" lang="zh-CN" altLang="en-US" sz="4400" b="1" i="0" u="none" strike="noStrike" kern="0" cap="none" spc="0" normalizeH="0" noProof="0" dirty="0" smtClean="0">
              <a:ln>
                <a:noFill/>
              </a:ln>
              <a:solidFill>
                <a:srgbClr val="FFFEF6"/>
              </a:solid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NO.3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定位分析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915789" y="1420585"/>
            <a:ext cx="2452762" cy="4555672"/>
            <a:chOff x="1568932" y="1322614"/>
            <a:chExt cx="2452762" cy="4555672"/>
          </a:xfrm>
        </p:grpSpPr>
        <p:sp>
          <p:nvSpPr>
            <p:cNvPr id="4" name="矩形 3"/>
            <p:cNvSpPr/>
            <p:nvPr/>
          </p:nvSpPr>
          <p:spPr>
            <a:xfrm>
              <a:off x="1568932" y="1322614"/>
              <a:ext cx="2452762" cy="4555672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812471" y="4156939"/>
              <a:ext cx="1965682" cy="153272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设计定位是指在设计前期资讯的搜寻、整理、分析的基础上，确定产品的使用功能、材料、工艺、结构、尺度和造型，以形成设计目标或设计方向。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568932" y="3672666"/>
              <a:ext cx="2452761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 smtClean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设计定位</a:t>
              </a:r>
              <a:r>
                <a:rPr kumimoji="1" lang="en-US" altLang="zh-CN" sz="2000" b="1" kern="0" dirty="0" smtClean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/</a:t>
              </a:r>
              <a:r>
                <a:rPr kumimoji="1" lang="zh-CN" altLang="en-US" sz="2000" b="1" kern="0" dirty="0" smtClean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关键词</a:t>
              </a:r>
              <a:endParaRPr kumimoji="1" lang="zh-CN" altLang="en-US" sz="2000" b="1" kern="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3" name="组 62"/>
          <p:cNvGrpSpPr/>
          <p:nvPr/>
        </p:nvGrpSpPr>
        <p:grpSpPr>
          <a:xfrm>
            <a:off x="3561486" y="1420585"/>
            <a:ext cx="2452762" cy="4555672"/>
            <a:chOff x="1568932" y="1322614"/>
            <a:chExt cx="2452762" cy="4555672"/>
          </a:xfrm>
        </p:grpSpPr>
        <p:sp>
          <p:nvSpPr>
            <p:cNvPr id="64" name="矩形 63"/>
            <p:cNvSpPr/>
            <p:nvPr/>
          </p:nvSpPr>
          <p:spPr>
            <a:xfrm>
              <a:off x="1568932" y="1322614"/>
              <a:ext cx="2452762" cy="4555672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812471" y="4156939"/>
              <a:ext cx="1965682" cy="153272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设计定位是指在设计前期资讯的搜寻、整理、分析的基础上，确定产品的使用功能、材料、工艺、结构、尺度和造型，以形成设计目标或设计方向。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568932" y="3672666"/>
              <a:ext cx="2452761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设计定位</a:t>
              </a:r>
              <a:r>
                <a:rPr kumimoji="1" lang="en-US" altLang="zh-CN" sz="2000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/</a:t>
              </a:r>
              <a:r>
                <a:rPr kumimoji="1" lang="zh-CN" altLang="en-US" sz="2000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关键词</a:t>
              </a:r>
              <a:endParaRPr kumimoji="1" lang="zh-CN" altLang="en-US" sz="2000" b="1" kern="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4" name="组 83"/>
          <p:cNvGrpSpPr/>
          <p:nvPr/>
        </p:nvGrpSpPr>
        <p:grpSpPr>
          <a:xfrm>
            <a:off x="8852881" y="1420585"/>
            <a:ext cx="2452762" cy="4555672"/>
            <a:chOff x="1568932" y="1322614"/>
            <a:chExt cx="2452762" cy="4555672"/>
          </a:xfrm>
        </p:grpSpPr>
        <p:sp>
          <p:nvSpPr>
            <p:cNvPr id="85" name="矩形 84"/>
            <p:cNvSpPr/>
            <p:nvPr/>
          </p:nvSpPr>
          <p:spPr>
            <a:xfrm>
              <a:off x="1568932" y="1322614"/>
              <a:ext cx="2452762" cy="4555672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1812471" y="4156939"/>
              <a:ext cx="1965682" cy="153272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设计定位是指在设计前期资讯的搜寻、整理、分析的基础上，确定产品的使用功能、材料、工艺、结构、尺度和造型，以形成设计目标或设计方向。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1568932" y="3672666"/>
              <a:ext cx="2452761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设计定位</a:t>
              </a:r>
              <a:r>
                <a:rPr kumimoji="1" lang="en-US" altLang="zh-CN" sz="2000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/</a:t>
              </a:r>
              <a:r>
                <a:rPr kumimoji="1" lang="zh-CN" altLang="en-US" sz="2000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关键词</a:t>
              </a:r>
              <a:endParaRPr kumimoji="1" lang="zh-CN" altLang="en-US" sz="2000" b="1" kern="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2" name="组 8"/>
          <p:cNvGrpSpPr/>
          <p:nvPr/>
        </p:nvGrpSpPr>
        <p:grpSpPr>
          <a:xfrm>
            <a:off x="6181882" y="1420585"/>
            <a:ext cx="2452762" cy="4555672"/>
            <a:chOff x="1568932" y="1322614"/>
            <a:chExt cx="2452762" cy="4555672"/>
          </a:xfrm>
        </p:grpSpPr>
        <p:sp>
          <p:nvSpPr>
            <p:cNvPr id="33" name="矩形 32"/>
            <p:cNvSpPr/>
            <p:nvPr/>
          </p:nvSpPr>
          <p:spPr>
            <a:xfrm>
              <a:off x="1568932" y="1322614"/>
              <a:ext cx="2452762" cy="4555672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812471" y="4156939"/>
              <a:ext cx="1965682" cy="153272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设计定位是指在设计前期资讯的搜寻、整理、分析的基础上，确定产品的使用功能、材料、工艺、结构、尺度和造型，以形成设计目标或设计方向。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568932" y="3672666"/>
              <a:ext cx="2452761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设计定位</a:t>
              </a:r>
              <a:r>
                <a:rPr kumimoji="1" lang="en-US" altLang="zh-CN" sz="2000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/</a:t>
              </a:r>
              <a:r>
                <a:rPr kumimoji="1" lang="zh-CN" altLang="en-US" sz="2000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关键词</a:t>
              </a:r>
              <a:endParaRPr kumimoji="1" lang="zh-CN" altLang="en-US" sz="2000" b="1" kern="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06" b="36868"/>
          <a:stretch>
            <a:fillRect/>
          </a:stretch>
        </p:blipFill>
        <p:spPr>
          <a:xfrm>
            <a:off x="6425421" y="1713435"/>
            <a:ext cx="1998204" cy="1734843"/>
          </a:xfrm>
          <a:prstGeom prst="rect">
            <a:avLst/>
          </a:prstGeom>
          <a:effectLst/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06" b="36868"/>
          <a:stretch>
            <a:fillRect/>
          </a:stretch>
        </p:blipFill>
        <p:spPr>
          <a:xfrm>
            <a:off x="3772503" y="1713436"/>
            <a:ext cx="1998204" cy="1734843"/>
          </a:xfrm>
          <a:prstGeom prst="rect">
            <a:avLst/>
          </a:prstGeom>
          <a:effectLst/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06" b="36868"/>
          <a:stretch>
            <a:fillRect/>
          </a:stretch>
        </p:blipFill>
        <p:spPr>
          <a:xfrm>
            <a:off x="9096420" y="1713434"/>
            <a:ext cx="1998204" cy="1734843"/>
          </a:xfrm>
          <a:prstGeom prst="rect">
            <a:avLst/>
          </a:prstGeom>
          <a:effectLst/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06" b="36868"/>
          <a:stretch>
            <a:fillRect/>
          </a:stretch>
        </p:blipFill>
        <p:spPr>
          <a:xfrm>
            <a:off x="1159328" y="1713433"/>
            <a:ext cx="1998204" cy="1734843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0214" cy="6858000"/>
          </a:xfrm>
          <a:prstGeom prst="rect">
            <a:avLst/>
          </a:prstGeom>
          <a:effectLst/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NO.3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功能设计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830972" y="517912"/>
            <a:ext cx="5677646" cy="1696913"/>
            <a:chOff x="5830972" y="517912"/>
            <a:chExt cx="5677646" cy="1696913"/>
          </a:xfrm>
        </p:grpSpPr>
        <p:grpSp>
          <p:nvGrpSpPr>
            <p:cNvPr id="7" name="组 6"/>
            <p:cNvGrpSpPr/>
            <p:nvPr/>
          </p:nvGrpSpPr>
          <p:grpSpPr>
            <a:xfrm>
              <a:off x="7281565" y="517912"/>
              <a:ext cx="4227053" cy="1696913"/>
              <a:chOff x="7281565" y="863599"/>
              <a:chExt cx="4227053" cy="1696913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7281566" y="1347872"/>
                <a:ext cx="4227052" cy="1212640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输入本功能的详解，基础功能无需做过多解释，本页介绍一些特别的功能即</a:t>
                </a: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可；输入本功能的详解，基础功能无需做过多解释，本页介绍一些特别的功能即可</a:t>
                </a: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；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281565" y="863599"/>
                <a:ext cx="2452761" cy="457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关键词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" name="椭圆 4"/>
            <p:cNvSpPr/>
            <p:nvPr/>
          </p:nvSpPr>
          <p:spPr>
            <a:xfrm>
              <a:off x="5830972" y="593584"/>
              <a:ext cx="1145458" cy="1145458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61564" y="924177"/>
              <a:ext cx="484273" cy="484273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5830972" y="2438688"/>
            <a:ext cx="5677646" cy="1696913"/>
            <a:chOff x="5830972" y="2196551"/>
            <a:chExt cx="5677646" cy="1696913"/>
          </a:xfrm>
        </p:grpSpPr>
        <p:grpSp>
          <p:nvGrpSpPr>
            <p:cNvPr id="24" name="组 23"/>
            <p:cNvGrpSpPr/>
            <p:nvPr/>
          </p:nvGrpSpPr>
          <p:grpSpPr>
            <a:xfrm>
              <a:off x="7281565" y="2196551"/>
              <a:ext cx="4227053" cy="1696913"/>
              <a:chOff x="7281565" y="863599"/>
              <a:chExt cx="4227053" cy="1696913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7281566" y="1347872"/>
                <a:ext cx="4227052" cy="1212640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输入本功能的详解，基础功能无需做过多解释，本页介绍一些特别的功能即可；输入本功能的详解，基础功能无需做过多解释，本页介绍一些特别的功能即可</a:t>
                </a: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；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7281565" y="863599"/>
                <a:ext cx="2452761" cy="457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关键词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6" name="椭圆 25"/>
            <p:cNvSpPr/>
            <p:nvPr/>
          </p:nvSpPr>
          <p:spPr>
            <a:xfrm>
              <a:off x="5830972" y="2272223"/>
              <a:ext cx="1145458" cy="1145458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61564" y="2602815"/>
              <a:ext cx="484273" cy="484273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5818243" y="4359463"/>
            <a:ext cx="5690375" cy="1696913"/>
            <a:chOff x="5818243" y="4533110"/>
            <a:chExt cx="5690375" cy="1696913"/>
          </a:xfrm>
        </p:grpSpPr>
        <p:grpSp>
          <p:nvGrpSpPr>
            <p:cNvPr id="36" name="组 35"/>
            <p:cNvGrpSpPr/>
            <p:nvPr/>
          </p:nvGrpSpPr>
          <p:grpSpPr>
            <a:xfrm>
              <a:off x="7281565" y="4533110"/>
              <a:ext cx="4227053" cy="1696913"/>
              <a:chOff x="7281565" y="863599"/>
              <a:chExt cx="4227053" cy="1696913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7281566" y="1347872"/>
                <a:ext cx="4227052" cy="1212640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输入本功能的详解，基础功能无需做过多解释，本页介绍一些特别的功能即可；输入本功能的详解，基础功能无需做过多解释，本页介绍一些特别的功能即可</a:t>
                </a: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；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7281565" y="863599"/>
                <a:ext cx="2452761" cy="457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关键词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8" name="椭圆 37"/>
            <p:cNvSpPr/>
            <p:nvPr/>
          </p:nvSpPr>
          <p:spPr>
            <a:xfrm>
              <a:off x="5818243" y="4608782"/>
              <a:ext cx="1145458" cy="1145458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61564" y="4939375"/>
              <a:ext cx="484273" cy="48427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50"/>
          <p:cNvSpPr/>
          <p:nvPr/>
        </p:nvSpPr>
        <p:spPr>
          <a:xfrm>
            <a:off x="7016374" y="1598415"/>
            <a:ext cx="1035956" cy="1035956"/>
          </a:xfrm>
          <a:prstGeom prst="ellipse">
            <a:avLst/>
          </a:prstGeom>
          <a:blipFill>
            <a:blip r:embed="rId1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encilSketch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9750844" y="1610970"/>
            <a:ext cx="1035956" cy="1035956"/>
          </a:xfrm>
          <a:prstGeom prst="ellipse">
            <a:avLst/>
          </a:prstGeom>
          <a:blipFill>
            <a:blip r:embed="rId1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encilSketch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272982" y="1618329"/>
            <a:ext cx="1035956" cy="1035956"/>
          </a:xfrm>
          <a:prstGeom prst="ellipse">
            <a:avLst/>
          </a:prstGeom>
          <a:blipFill>
            <a:blip r:embed="rId1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encilSketch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443287" y="1618329"/>
            <a:ext cx="1035956" cy="1035956"/>
          </a:xfrm>
          <a:prstGeom prst="ellipse">
            <a:avLst/>
          </a:prstGeom>
          <a:blipFill>
            <a:blip r:embed="rId1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encilSketch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NO.3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具体流程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810747" y="2873828"/>
            <a:ext cx="2455795" cy="2759529"/>
            <a:chOff x="1087507" y="2922814"/>
            <a:chExt cx="2455795" cy="2759529"/>
          </a:xfrm>
        </p:grpSpPr>
        <p:sp>
          <p:nvSpPr>
            <p:cNvPr id="4" name="单圆角矩形 3"/>
            <p:cNvSpPr/>
            <p:nvPr/>
          </p:nvSpPr>
          <p:spPr>
            <a:xfrm>
              <a:off x="1087507" y="2922814"/>
              <a:ext cx="2455794" cy="2759529"/>
            </a:xfrm>
            <a:prstGeom prst="round1Rect">
              <a:avLst>
                <a:gd name="adj" fmla="val 7380"/>
              </a:avLst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315338" y="3706625"/>
              <a:ext cx="2004425" cy="1492716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dirty="0" smtClean="0"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实现最终设计的一步步分步骤；</a:t>
              </a:r>
              <a:r>
                <a:rPr lang="zh-CN" altLang="en-US" sz="1400" dirty="0"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实现最终设计的一步步分步骤</a:t>
              </a:r>
              <a:r>
                <a:rPr lang="zh-CN" altLang="en-US" sz="1400" dirty="0" smtClean="0"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；</a:t>
              </a:r>
              <a:r>
                <a:rPr lang="zh-CN" altLang="en-US" sz="1400" dirty="0"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实现最终设计的一步步分步骤</a:t>
              </a:r>
              <a:r>
                <a:rPr lang="zh-CN" altLang="en-US" sz="1400" dirty="0" smtClean="0"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；</a:t>
              </a:r>
              <a:endParaRPr lang="zh-CN" altLang="en-US" sz="14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087508" y="3135832"/>
              <a:ext cx="2455794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 smtClean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设计的实现流程</a:t>
              </a:r>
              <a:r>
                <a:rPr kumimoji="1" lang="en-US" altLang="zh-CN" sz="2000" b="1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A</a:t>
              </a:r>
              <a:endParaRPr kumimoji="1" lang="zh-CN" altLang="en-US" sz="2000" b="1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98" name="组 97"/>
          <p:cNvGrpSpPr/>
          <p:nvPr/>
        </p:nvGrpSpPr>
        <p:grpSpPr>
          <a:xfrm>
            <a:off x="3554140" y="2873828"/>
            <a:ext cx="2455795" cy="2759529"/>
            <a:chOff x="1087507" y="2922814"/>
            <a:chExt cx="2455795" cy="2759529"/>
          </a:xfrm>
        </p:grpSpPr>
        <p:sp>
          <p:nvSpPr>
            <p:cNvPr id="99" name="单圆角矩形 98"/>
            <p:cNvSpPr/>
            <p:nvPr/>
          </p:nvSpPr>
          <p:spPr>
            <a:xfrm>
              <a:off x="1087507" y="2922814"/>
              <a:ext cx="2455794" cy="2759529"/>
            </a:xfrm>
            <a:prstGeom prst="round1Rect">
              <a:avLst>
                <a:gd name="adj" fmla="val 7380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1087508" y="3135832"/>
              <a:ext cx="2455794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设计的实现流程</a:t>
              </a:r>
              <a:r>
                <a:rPr kumimoji="1" lang="en-US" altLang="zh-CN" sz="2000" b="1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B</a:t>
              </a:r>
              <a:endParaRPr kumimoji="1" lang="zh-CN" altLang="en-US" sz="2000" b="1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07" name="组 106"/>
          <p:cNvGrpSpPr/>
          <p:nvPr/>
        </p:nvGrpSpPr>
        <p:grpSpPr>
          <a:xfrm>
            <a:off x="6297532" y="2873828"/>
            <a:ext cx="2455795" cy="2759529"/>
            <a:chOff x="1087507" y="2922814"/>
            <a:chExt cx="2455795" cy="2759529"/>
          </a:xfrm>
        </p:grpSpPr>
        <p:sp>
          <p:nvSpPr>
            <p:cNvPr id="108" name="单圆角矩形 107"/>
            <p:cNvSpPr/>
            <p:nvPr/>
          </p:nvSpPr>
          <p:spPr>
            <a:xfrm>
              <a:off x="1087507" y="2922814"/>
              <a:ext cx="2455794" cy="2759529"/>
            </a:xfrm>
            <a:prstGeom prst="round1Rect">
              <a:avLst>
                <a:gd name="adj" fmla="val 7380"/>
              </a:avLst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1087508" y="3135832"/>
              <a:ext cx="2455794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设计的实现流程</a:t>
              </a:r>
              <a:r>
                <a:rPr kumimoji="1" lang="en-US" altLang="zh-CN" sz="2000" b="1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C</a:t>
              </a:r>
              <a:endParaRPr kumimoji="1" lang="zh-CN" altLang="en-US" sz="2000" b="1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16" name="组 115"/>
          <p:cNvGrpSpPr/>
          <p:nvPr/>
        </p:nvGrpSpPr>
        <p:grpSpPr>
          <a:xfrm>
            <a:off x="9040925" y="2873828"/>
            <a:ext cx="2455795" cy="2759529"/>
            <a:chOff x="1087507" y="2922814"/>
            <a:chExt cx="2455795" cy="2759529"/>
          </a:xfrm>
        </p:grpSpPr>
        <p:sp>
          <p:nvSpPr>
            <p:cNvPr id="117" name="单圆角矩形 116"/>
            <p:cNvSpPr/>
            <p:nvPr/>
          </p:nvSpPr>
          <p:spPr>
            <a:xfrm>
              <a:off x="1087507" y="2922814"/>
              <a:ext cx="2455794" cy="2759529"/>
            </a:xfrm>
            <a:prstGeom prst="round1Rect">
              <a:avLst>
                <a:gd name="adj" fmla="val 7380"/>
              </a:avLst>
            </a:prstGeom>
            <a:blipFill dpi="0" rotWithShape="1">
              <a:blip r:embed="rId6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1087508" y="3135832"/>
              <a:ext cx="2455794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设计的实现流程</a:t>
              </a:r>
              <a:r>
                <a:rPr kumimoji="1" lang="en-US" altLang="zh-CN" sz="2000" b="1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D</a:t>
              </a:r>
              <a:endParaRPr kumimoji="1" lang="zh-CN" altLang="en-US" sz="2000" b="1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" name="燕尾形 5"/>
          <p:cNvSpPr/>
          <p:nvPr/>
        </p:nvSpPr>
        <p:spPr>
          <a:xfrm>
            <a:off x="3266541" y="1998178"/>
            <a:ext cx="287599" cy="309970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25" name="燕尾形 124"/>
          <p:cNvSpPr/>
          <p:nvPr/>
        </p:nvSpPr>
        <p:spPr>
          <a:xfrm>
            <a:off x="6031214" y="2003997"/>
            <a:ext cx="287599" cy="309970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26" name="燕尾形 125"/>
          <p:cNvSpPr/>
          <p:nvPr/>
        </p:nvSpPr>
        <p:spPr>
          <a:xfrm>
            <a:off x="8762249" y="2003997"/>
            <a:ext cx="287599" cy="309970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627828" y="1833977"/>
            <a:ext cx="638371" cy="6383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9958559" y="1821259"/>
            <a:ext cx="638371" cy="6383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7215166" y="1809763"/>
            <a:ext cx="638371" cy="6383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4485265" y="1810698"/>
            <a:ext cx="611390" cy="61139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788747" y="3657639"/>
            <a:ext cx="2004425" cy="1492716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 smtClean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实现最终设计的一步步分步骤；</a:t>
            </a:r>
            <a:r>
              <a:rPr lang="zh-CN" altLang="en-US" sz="14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实现最终设计的一步步分步骤</a:t>
            </a:r>
            <a:r>
              <a:rPr lang="zh-CN" altLang="en-US" sz="1400" dirty="0" smtClean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；</a:t>
            </a:r>
            <a:r>
              <a:rPr lang="zh-CN" altLang="en-US" sz="14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实现最终设计的一步步分步骤</a:t>
            </a:r>
            <a:r>
              <a:rPr lang="zh-CN" altLang="en-US" sz="1400" dirty="0" smtClean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；</a:t>
            </a:r>
            <a:endParaRPr lang="zh-CN" altLang="en-US" sz="1400" dirty="0">
              <a:blipFill dpi="0" rotWithShape="1">
                <a:blip r:embed="rId4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523216" y="3657638"/>
            <a:ext cx="2004425" cy="1492716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 smtClean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实现最终设计的一步步分步骤；</a:t>
            </a:r>
            <a:r>
              <a:rPr lang="zh-CN" altLang="en-US" sz="14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实现最终设计的一步步分步骤</a:t>
            </a:r>
            <a:r>
              <a:rPr lang="zh-CN" altLang="en-US" sz="1400" dirty="0" smtClean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；</a:t>
            </a:r>
            <a:r>
              <a:rPr lang="zh-CN" altLang="en-US" sz="14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实现最终设计的一步步分步骤</a:t>
            </a:r>
            <a:r>
              <a:rPr lang="zh-CN" altLang="en-US" sz="1400" dirty="0" smtClean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；</a:t>
            </a:r>
            <a:endParaRPr lang="zh-CN" altLang="en-US" sz="1400" dirty="0">
              <a:blipFill dpi="0" rotWithShape="1">
                <a:blip r:embed="rId4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275531" y="3657638"/>
            <a:ext cx="2004425" cy="1492716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 smtClean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实现最终设计的一步步分步骤；</a:t>
            </a:r>
            <a:r>
              <a:rPr lang="zh-CN" altLang="en-US" sz="14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实现最终设计的一步步分步骤</a:t>
            </a:r>
            <a:r>
              <a:rPr lang="zh-CN" altLang="en-US" sz="1400" dirty="0" smtClean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；</a:t>
            </a:r>
            <a:r>
              <a:rPr lang="zh-CN" altLang="en-US" sz="14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实现最终设计的一步步分步骤</a:t>
            </a:r>
            <a:r>
              <a:rPr lang="zh-CN" altLang="en-US" sz="1400" dirty="0" smtClean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；</a:t>
            </a:r>
            <a:endParaRPr lang="zh-CN" altLang="en-US" sz="1400" dirty="0">
              <a:blipFill dpi="0" rotWithShape="1">
                <a:blip r:embed="rId4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NO.4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896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成果展示</a:t>
            </a:r>
            <a:endParaRPr kumimoji="1" lang="zh-CN" altLang="en-US" sz="4400" b="1" i="0" u="none" strike="noStrike" kern="0" cap="none" spc="0" normalizeH="0" noProof="0" dirty="0" smtClean="0">
              <a:ln>
                <a:noFill/>
              </a:ln>
              <a:solidFill>
                <a:srgbClr val="FFFEF6"/>
              </a:solid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905" y="1277743"/>
            <a:ext cx="4383024" cy="5084956"/>
          </a:xfrm>
          <a:prstGeom prst="rect">
            <a:avLst/>
          </a:prstGeom>
          <a:effectLst/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NO.4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成品展示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7808977" y="3950208"/>
            <a:ext cx="4383024" cy="2215516"/>
            <a:chOff x="7808977" y="3950208"/>
            <a:chExt cx="4383024" cy="2215516"/>
          </a:xfrm>
        </p:grpSpPr>
        <p:sp>
          <p:nvSpPr>
            <p:cNvPr id="5" name="矩形 4"/>
            <p:cNvSpPr/>
            <p:nvPr/>
          </p:nvSpPr>
          <p:spPr>
            <a:xfrm>
              <a:off x="7808977" y="3950208"/>
              <a:ext cx="4383024" cy="1956816"/>
            </a:xfrm>
            <a:prstGeom prst="rect">
              <a:avLst/>
            </a:prstGeom>
            <a:blipFill dpi="0" rotWithShape="1">
              <a:blip r:embed="rId4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  <a14:imgEffect>
                          <a14:colorTemperature colorTemp="72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 flipV="1">
              <a:off x="7808977" y="5907024"/>
              <a:ext cx="258700" cy="2587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7" name="组 6"/>
            <p:cNvGrpSpPr/>
            <p:nvPr/>
          </p:nvGrpSpPr>
          <p:grpSpPr>
            <a:xfrm>
              <a:off x="7964948" y="4061600"/>
              <a:ext cx="4227052" cy="1497221"/>
              <a:chOff x="7281566" y="697631"/>
              <a:chExt cx="4227052" cy="1497221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7281566" y="1262289"/>
                <a:ext cx="4227052" cy="932563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主要介绍基本功能的一些实现；主要介绍基本功能的一些实现；主要介绍基本功能的一些实现；主要介绍基本功能的一些实现；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281566" y="697631"/>
                <a:ext cx="2452761" cy="457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8965">
                  <a:lnSpc>
                    <a:spcPct val="130000"/>
                  </a:lnSpc>
                  <a:defRPr/>
                </a:pPr>
                <a:r>
                  <a:rPr kumimoji="1" lang="zh-CN" altLang="en-US" sz="2000" b="1" kern="0" dirty="0">
                    <a:blipFill>
                      <a:blip r:embed="rId6"/>
                      <a:stretch>
                        <a:fillRect/>
                      </a:stretch>
                    </a:blipFill>
                    <a:ea typeface="思源黑体 CN Medium" panose="020B0600000000000000" pitchFamily="34" charset="-122"/>
                    <a:cs typeface="+mn-ea"/>
                    <a:sym typeface="+mn-lt"/>
                  </a:rPr>
                  <a:t>基本功能</a:t>
                </a:r>
                <a:endParaRPr kumimoji="1" lang="zh-CN" altLang="en-US" sz="2000" b="1" kern="0" dirty="0">
                  <a:blipFill>
                    <a:blip r:embed="rId6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49" y="1277743"/>
            <a:ext cx="4383024" cy="5084956"/>
          </a:xfrm>
          <a:prstGeom prst="rect">
            <a:avLst/>
          </a:prstGeom>
          <a:effectLst/>
        </p:spPr>
      </p:pic>
      <p:grpSp>
        <p:nvGrpSpPr>
          <p:cNvPr id="12" name="组 11"/>
          <p:cNvGrpSpPr/>
          <p:nvPr/>
        </p:nvGrpSpPr>
        <p:grpSpPr>
          <a:xfrm>
            <a:off x="3037450" y="3950207"/>
            <a:ext cx="4383024" cy="2215516"/>
            <a:chOff x="7808977" y="3950208"/>
            <a:chExt cx="4383024" cy="2215516"/>
          </a:xfrm>
        </p:grpSpPr>
        <p:sp>
          <p:nvSpPr>
            <p:cNvPr id="13" name="矩形 12"/>
            <p:cNvSpPr/>
            <p:nvPr/>
          </p:nvSpPr>
          <p:spPr>
            <a:xfrm>
              <a:off x="7808977" y="3950208"/>
              <a:ext cx="4383024" cy="1956816"/>
            </a:xfrm>
            <a:prstGeom prst="rect">
              <a:avLst/>
            </a:prstGeom>
            <a:blipFill dpi="0" rotWithShape="1">
              <a:blip r:embed="rId4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  <a14:imgEffect>
                          <a14:colorTemperature colorTemp="72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4" name="直角三角形 13"/>
            <p:cNvSpPr/>
            <p:nvPr/>
          </p:nvSpPr>
          <p:spPr>
            <a:xfrm flipH="1" flipV="1">
              <a:off x="7808977" y="5907024"/>
              <a:ext cx="258700" cy="2587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15" name="组 14"/>
            <p:cNvGrpSpPr/>
            <p:nvPr/>
          </p:nvGrpSpPr>
          <p:grpSpPr>
            <a:xfrm>
              <a:off x="7964948" y="4104392"/>
              <a:ext cx="4227052" cy="1454430"/>
              <a:chOff x="7281566" y="740423"/>
              <a:chExt cx="4227052" cy="1454430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7281566" y="1262290"/>
                <a:ext cx="4227052" cy="932563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主要介绍基本功能的一些实现；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主要介绍基本功能的一些实现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；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主要介绍基本功能的一些实现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；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主要介绍基本功能的一些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实现；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281566" y="740423"/>
                <a:ext cx="2452761" cy="457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8965">
                  <a:lnSpc>
                    <a:spcPct val="130000"/>
                  </a:lnSpc>
                  <a:defRPr/>
                </a:pPr>
                <a:r>
                  <a:rPr kumimoji="1" lang="zh-CN" altLang="en-US" sz="2000" b="1" kern="0" dirty="0">
                    <a:blipFill>
                      <a:blip r:embed="rId6"/>
                      <a:stretch>
                        <a:fillRect/>
                      </a:stretch>
                    </a:blipFill>
                    <a:ea typeface="思源黑体 CN Medium" panose="020B0600000000000000" pitchFamily="34" charset="-122"/>
                    <a:cs typeface="+mn-ea"/>
                    <a:sym typeface="+mn-lt"/>
                  </a:rPr>
                  <a:t>基本功能</a:t>
                </a:r>
                <a:endParaRPr kumimoji="1" lang="zh-CN" altLang="en-US" sz="2000" b="1" kern="0" dirty="0">
                  <a:blipFill>
                    <a:blip r:embed="rId6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416418" y="3166050"/>
            <a:ext cx="2207941" cy="1572738"/>
          </a:xfrm>
          <a:prstGeom prst="rect">
            <a:avLst/>
          </a:prstGeom>
          <a:solidFill>
            <a:srgbClr val="FFFEF6">
              <a:alpha val="70000"/>
            </a:srgbClr>
          </a:solid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成果的综合性介绍，主要介绍特色部分，可以突出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关键字；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成果的综合性介绍，主要介绍特色部分，可以突出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关键字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；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31607" y="1837546"/>
            <a:ext cx="977564" cy="97756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33" y="2084822"/>
            <a:ext cx="491959" cy="4919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167"/>
          <a:stretch>
            <a:fillRect/>
          </a:stretch>
        </p:blipFill>
        <p:spPr>
          <a:xfrm>
            <a:off x="0" y="1552000"/>
            <a:ext cx="12192000" cy="3532174"/>
          </a:xfrm>
          <a:custGeom>
            <a:avLst/>
            <a:gdLst>
              <a:gd name="connsiteX0" fmla="*/ 0 w 6540285"/>
              <a:gd name="connsiteY0" fmla="*/ 0 h 1711606"/>
              <a:gd name="connsiteX1" fmla="*/ 6540285 w 6540285"/>
              <a:gd name="connsiteY1" fmla="*/ 0 h 1711606"/>
              <a:gd name="connsiteX2" fmla="*/ 6540285 w 6540285"/>
              <a:gd name="connsiteY2" fmla="*/ 1711606 h 1711606"/>
              <a:gd name="connsiteX3" fmla="*/ 0 w 6540285"/>
              <a:gd name="connsiteY3" fmla="*/ 1711606 h 171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285" h="1711606">
                <a:moveTo>
                  <a:pt x="0" y="0"/>
                </a:moveTo>
                <a:lnTo>
                  <a:pt x="6540285" y="0"/>
                </a:lnTo>
                <a:lnTo>
                  <a:pt x="6540285" y="1711606"/>
                </a:lnTo>
                <a:lnTo>
                  <a:pt x="0" y="1711606"/>
                </a:lnTo>
                <a:close/>
              </a:path>
            </a:pathLst>
          </a:cu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NO.4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kern="0" dirty="0" smtClean="0">
                <a:blipFill>
                  <a:blip r:embed="rId3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特色展示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 flipH="1">
            <a:off x="0" y="1552000"/>
            <a:ext cx="9363456" cy="3532174"/>
          </a:xfrm>
          <a:prstGeom prst="rect">
            <a:avLst/>
          </a:prstGeom>
          <a:blipFill dpi="0" rotWithShape="1"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28" name="组 27"/>
          <p:cNvGrpSpPr/>
          <p:nvPr/>
        </p:nvGrpSpPr>
        <p:grpSpPr>
          <a:xfrm>
            <a:off x="763428" y="2829169"/>
            <a:ext cx="5078572" cy="1588701"/>
            <a:chOff x="7889023" y="1831705"/>
            <a:chExt cx="5078572" cy="1435100"/>
          </a:xfrm>
        </p:grpSpPr>
        <p:sp>
          <p:nvSpPr>
            <p:cNvPr id="29" name="矩形 28"/>
            <p:cNvSpPr/>
            <p:nvPr/>
          </p:nvSpPr>
          <p:spPr>
            <a:xfrm>
              <a:off x="7889024" y="2315978"/>
              <a:ext cx="5078571" cy="95082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本部分主要介绍成果的与众不同之处，可以尝试突出</a:t>
              </a:r>
              <a:r>
                <a:rPr lang="zh-CN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关键字；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本部分主要介绍成果的与众不同之处，可以尝试突出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关键字；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  <a:p>
              <a:pPr defTabSz="60896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本部分主要介绍成果的与众不同之处，可以尝试突出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关键字</a:t>
              </a:r>
              <a:r>
                <a:rPr lang="zh-CN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；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889023" y="1831705"/>
              <a:ext cx="2452761" cy="41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 smtClean="0">
                  <a:blipFill>
                    <a:blip r:embed="rId6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特色的关键字词</a:t>
              </a:r>
              <a:endParaRPr kumimoji="1" lang="zh-CN" altLang="en-US" sz="2000" b="1" kern="0" dirty="0">
                <a:blipFill>
                  <a:blip r:embed="rId6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8" y="2087018"/>
            <a:ext cx="742153" cy="742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NO.5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896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kern="0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未来展望</a:t>
            </a:r>
            <a:endParaRPr kumimoji="1" lang="zh-CN" altLang="en-US" sz="4400" b="1" i="0" u="none" strike="noStrike" kern="0" cap="none" spc="0" normalizeH="0" noProof="0" dirty="0" smtClean="0">
              <a:ln>
                <a:noFill/>
              </a:ln>
              <a:solidFill>
                <a:srgbClr val="FFFEF6"/>
              </a:solid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9885" y="1975982"/>
            <a:ext cx="4051109" cy="1107996"/>
          </a:xfrm>
          <a:prstGeom prst="rect">
            <a:avLst/>
          </a:prstGeom>
          <a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encilSketch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 wrap="none" rtlCol="0">
            <a:spAutoFit/>
          </a:bodyPr>
          <a:lstStyle/>
          <a:p>
            <a:r>
              <a:rPr kumimoji="1" lang="en-US" altLang="zh-CN" sz="6600" b="1" dirty="0" smtClean="0">
                <a:blipFill>
                  <a:blip r:embed="rId3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CONTENTS</a:t>
            </a:r>
            <a:endParaRPr kumimoji="1" lang="zh-CN" altLang="en-US" sz="6600" b="1" dirty="0">
              <a:blipFill>
                <a:blip r:embed="rId3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77" name="组 76"/>
          <p:cNvGrpSpPr/>
          <p:nvPr/>
        </p:nvGrpSpPr>
        <p:grpSpPr>
          <a:xfrm>
            <a:off x="6380582" y="1099374"/>
            <a:ext cx="3904352" cy="830997"/>
            <a:chOff x="6738666" y="1004851"/>
            <a:chExt cx="3904352" cy="830997"/>
          </a:xfrm>
        </p:grpSpPr>
        <p:sp>
          <p:nvSpPr>
            <p:cNvPr id="36" name="文本框 35"/>
            <p:cNvSpPr txBox="1"/>
            <p:nvPr/>
          </p:nvSpPr>
          <p:spPr>
            <a:xfrm>
              <a:off x="6738666" y="1004851"/>
              <a:ext cx="22733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8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800" i="0" u="none" strike="noStrike" kern="0" cap="none" spc="0" normalizeH="0" noProof="0" dirty="0" smtClean="0">
                  <a:ln>
                    <a:noFill/>
                  </a:ln>
                  <a:blipFill>
                    <a:blip r:embed="rId4"/>
                    <a:stretch>
                      <a:fillRect/>
                    </a:stretch>
                  </a:blip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rPr>
                <a:t>Part 01</a:t>
              </a:r>
              <a:endParaRPr kumimoji="1" lang="zh-CN" altLang="en-US" sz="4800" i="0" u="none" strike="noStrike" kern="0" cap="none" spc="0" normalizeH="0" noProof="0" dirty="0" smtClean="0">
                <a:ln>
                  <a:noFill/>
                </a:ln>
                <a:blipFill>
                  <a:blip r:embed="rId4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9309790" y="1211768"/>
              <a:ext cx="1333228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89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rPr>
                <a:t>选题背景</a:t>
              </a:r>
              <a:endParaRPr kumimoji="1" lang="zh-CN" alt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38" name="直线连接符 37"/>
            <p:cNvCxnSpPr/>
            <p:nvPr/>
          </p:nvCxnSpPr>
          <p:spPr>
            <a:xfrm>
              <a:off x="9012045" y="111739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78" name="组 77"/>
          <p:cNvGrpSpPr/>
          <p:nvPr/>
        </p:nvGrpSpPr>
        <p:grpSpPr>
          <a:xfrm>
            <a:off x="7377493" y="2111917"/>
            <a:ext cx="4014825" cy="830997"/>
            <a:chOff x="6628193" y="1945816"/>
            <a:chExt cx="4014825" cy="830997"/>
          </a:xfrm>
        </p:grpSpPr>
        <p:sp>
          <p:nvSpPr>
            <p:cNvPr id="54" name="文本框 53"/>
            <p:cNvSpPr txBox="1"/>
            <p:nvPr/>
          </p:nvSpPr>
          <p:spPr>
            <a:xfrm>
              <a:off x="6628193" y="1945816"/>
              <a:ext cx="22733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8965">
                <a:defRPr/>
              </a:pPr>
              <a:r>
                <a:rPr kumimoji="1" lang="en-US" altLang="zh-CN" sz="4800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Part</a:t>
              </a:r>
              <a:r>
                <a:rPr kumimoji="1" lang="en-US" altLang="zh-CN" sz="4800" kern="0" dirty="0" smtClean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 02</a:t>
              </a:r>
              <a:endParaRPr kumimoji="1" lang="zh-CN" altLang="en-US" sz="4800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9309790" y="2135098"/>
              <a:ext cx="1333228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设计概述</a:t>
              </a:r>
              <a:endParaRPr kumimoji="1" lang="zh-CN" altLang="en-US" sz="2000" b="1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56" name="直线连接符 55"/>
            <p:cNvCxnSpPr/>
            <p:nvPr/>
          </p:nvCxnSpPr>
          <p:spPr>
            <a:xfrm>
              <a:off x="9012045" y="204072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79" name="组 78"/>
          <p:cNvGrpSpPr/>
          <p:nvPr/>
        </p:nvGrpSpPr>
        <p:grpSpPr>
          <a:xfrm>
            <a:off x="6269307" y="3124460"/>
            <a:ext cx="4015627" cy="830997"/>
            <a:chOff x="6632321" y="2869146"/>
            <a:chExt cx="4015627" cy="830997"/>
          </a:xfrm>
        </p:grpSpPr>
        <p:sp>
          <p:nvSpPr>
            <p:cNvPr id="58" name="文本框 57"/>
            <p:cNvSpPr txBox="1"/>
            <p:nvPr/>
          </p:nvSpPr>
          <p:spPr>
            <a:xfrm>
              <a:off x="6632321" y="2869146"/>
              <a:ext cx="2274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8965">
                <a:defRPr/>
              </a:pPr>
              <a:r>
                <a:rPr kumimoji="1" lang="en-US" altLang="zh-CN" sz="4800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Part </a:t>
              </a:r>
              <a:r>
                <a:rPr kumimoji="1" lang="en-US" altLang="zh-CN" sz="4800" kern="0" dirty="0" smtClean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03</a:t>
              </a:r>
              <a:endParaRPr kumimoji="1" lang="zh-CN" altLang="en-US" sz="4800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9314720" y="3058428"/>
              <a:ext cx="1333228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制作流程</a:t>
              </a:r>
              <a:endParaRPr kumimoji="1" lang="zh-CN" altLang="en-US" sz="2000" b="1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60" name="直线连接符 59"/>
            <p:cNvCxnSpPr/>
            <p:nvPr/>
          </p:nvCxnSpPr>
          <p:spPr>
            <a:xfrm>
              <a:off x="9016975" y="296405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80" name="组 79"/>
          <p:cNvGrpSpPr/>
          <p:nvPr/>
        </p:nvGrpSpPr>
        <p:grpSpPr>
          <a:xfrm>
            <a:off x="7406798" y="4137003"/>
            <a:ext cx="4014825" cy="830997"/>
            <a:chOff x="6633123" y="3774841"/>
            <a:chExt cx="4014825" cy="830997"/>
          </a:xfrm>
        </p:grpSpPr>
        <p:sp>
          <p:nvSpPr>
            <p:cNvPr id="62" name="文本框 61"/>
            <p:cNvSpPr txBox="1"/>
            <p:nvPr/>
          </p:nvSpPr>
          <p:spPr>
            <a:xfrm>
              <a:off x="6633123" y="3774841"/>
              <a:ext cx="22733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8965">
                <a:defRPr/>
              </a:pPr>
              <a:r>
                <a:rPr kumimoji="1" lang="en-US" altLang="zh-CN" sz="4800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Part </a:t>
              </a:r>
              <a:r>
                <a:rPr kumimoji="1" lang="en-US" altLang="zh-CN" sz="4800" kern="0" dirty="0" smtClean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04</a:t>
              </a:r>
              <a:endParaRPr kumimoji="1" lang="zh-CN" altLang="en-US" sz="4800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9314720" y="3981758"/>
              <a:ext cx="1333228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成果展示</a:t>
              </a:r>
              <a:endParaRPr kumimoji="1" lang="zh-CN" altLang="en-US" sz="2000" b="1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64" name="直线连接符 63"/>
            <p:cNvCxnSpPr/>
            <p:nvPr/>
          </p:nvCxnSpPr>
          <p:spPr>
            <a:xfrm>
              <a:off x="9016975" y="388738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81" name="组 80"/>
          <p:cNvGrpSpPr/>
          <p:nvPr/>
        </p:nvGrpSpPr>
        <p:grpSpPr>
          <a:xfrm>
            <a:off x="6380582" y="5149545"/>
            <a:ext cx="4015627" cy="830997"/>
            <a:chOff x="6627391" y="4715805"/>
            <a:chExt cx="4015627" cy="830997"/>
          </a:xfrm>
        </p:grpSpPr>
        <p:sp>
          <p:nvSpPr>
            <p:cNvPr id="74" name="文本框 73"/>
            <p:cNvSpPr txBox="1"/>
            <p:nvPr/>
          </p:nvSpPr>
          <p:spPr>
            <a:xfrm>
              <a:off x="6627391" y="4715805"/>
              <a:ext cx="2274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8965">
                <a:defRPr/>
              </a:pPr>
              <a:r>
                <a:rPr kumimoji="1" lang="en-US" altLang="zh-CN" sz="4800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Part </a:t>
              </a:r>
              <a:r>
                <a:rPr kumimoji="1" lang="en-US" altLang="zh-CN" sz="4800" kern="0" dirty="0" smtClean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05</a:t>
              </a:r>
              <a:endParaRPr kumimoji="1" lang="zh-CN" altLang="en-US" sz="4800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9309790" y="4905088"/>
              <a:ext cx="1333228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未来展望</a:t>
              </a:r>
              <a:endParaRPr kumimoji="1" lang="zh-CN" altLang="en-US" sz="2000" b="1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76" name="直线连接符 75"/>
            <p:cNvCxnSpPr/>
            <p:nvPr/>
          </p:nvCxnSpPr>
          <p:spPr>
            <a:xfrm>
              <a:off x="9012045" y="481071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NO.5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存在问题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303810" y="1113354"/>
            <a:ext cx="2452761" cy="3365010"/>
            <a:chOff x="6212123" y="1113354"/>
            <a:chExt cx="2452761" cy="3365010"/>
          </a:xfrm>
        </p:grpSpPr>
        <p:grpSp>
          <p:nvGrpSpPr>
            <p:cNvPr id="7" name="组 6"/>
            <p:cNvGrpSpPr/>
            <p:nvPr/>
          </p:nvGrpSpPr>
          <p:grpSpPr>
            <a:xfrm>
              <a:off x="6212123" y="2342470"/>
              <a:ext cx="2452761" cy="2135894"/>
              <a:chOff x="751115" y="3635524"/>
              <a:chExt cx="2452761" cy="2135894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751115" y="3635524"/>
                <a:ext cx="2452761" cy="114301"/>
              </a:xfrm>
              <a:prstGeom prst="rect">
                <a:avLst/>
              </a:prstGeom>
              <a:blipFill dpi="0" rotWithShape="1">
                <a:blip r:embed="rId1"/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815222" y="4278702"/>
                <a:ext cx="2324546" cy="1492716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在此处填写问题的详细情况、影响大小、未来期望的解决方法；在此处填写问题的详细情况、影响大小、未来期望的解决方法；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751115" y="3827882"/>
                <a:ext cx="2452761" cy="457818"/>
              </a:xfrm>
              <a:prstGeom prst="rect">
                <a:avLst/>
              </a:prstGeom>
              <a:solidFill>
                <a:srgbClr val="FFFEF6"/>
              </a:solidFill>
            </p:spPr>
            <p:txBody>
              <a:bodyPr wrap="square" rtlCol="0">
                <a:spAutoFit/>
              </a:bodyPr>
              <a:lstStyle/>
              <a:p>
                <a:pPr lvl="0" algn="ctr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存在</a:t>
                </a:r>
                <a:r>
                  <a:rPr kumimoji="1" lang="zh-CN" altLang="en-US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问题</a:t>
                </a:r>
                <a:r>
                  <a:rPr kumimoji="1" lang="en-US" altLang="zh-CN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3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74" y="1113354"/>
              <a:ext cx="980057" cy="980057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3498618" y="1899890"/>
            <a:ext cx="2452761" cy="3282099"/>
            <a:chOff x="3527115" y="1899890"/>
            <a:chExt cx="2452761" cy="328209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7864" y="1899890"/>
              <a:ext cx="1011261" cy="1011261"/>
            </a:xfrm>
            <a:prstGeom prst="rect">
              <a:avLst/>
            </a:prstGeom>
          </p:spPr>
        </p:pic>
        <p:grpSp>
          <p:nvGrpSpPr>
            <p:cNvPr id="49" name="组 6"/>
            <p:cNvGrpSpPr/>
            <p:nvPr/>
          </p:nvGrpSpPr>
          <p:grpSpPr>
            <a:xfrm>
              <a:off x="3527115" y="3034944"/>
              <a:ext cx="2452761" cy="2147045"/>
              <a:chOff x="751115" y="3590920"/>
              <a:chExt cx="2452761" cy="2147045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751115" y="3590920"/>
                <a:ext cx="2452761" cy="114301"/>
              </a:xfrm>
              <a:prstGeom prst="rect">
                <a:avLst/>
              </a:prstGeom>
              <a:blipFill dpi="0" rotWithShape="1">
                <a:blip r:embed="rId1"/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815222" y="4245249"/>
                <a:ext cx="2324546" cy="1492716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在此处填写问题的详细情况、影响大小、未来期望的解决方法；在此处填写问题的详细情况、影响大小、未来期望的解决方法；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751115" y="3794429"/>
                <a:ext cx="2452761" cy="457818"/>
              </a:xfrm>
              <a:prstGeom prst="rect">
                <a:avLst/>
              </a:prstGeom>
              <a:solidFill>
                <a:srgbClr val="FFFEF6"/>
              </a:solidFill>
            </p:spPr>
            <p:txBody>
              <a:bodyPr wrap="square" rtlCol="0">
                <a:spAutoFit/>
              </a:bodyPr>
              <a:lstStyle/>
              <a:p>
                <a:pPr lvl="0" algn="ctr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存在</a:t>
                </a:r>
                <a:r>
                  <a:rPr kumimoji="1" lang="zh-CN" altLang="en-US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问题</a:t>
                </a:r>
                <a:r>
                  <a:rPr kumimoji="1" lang="en-US" altLang="zh-CN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2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693426" y="2713843"/>
            <a:ext cx="2452761" cy="3314106"/>
            <a:chOff x="693426" y="2713843"/>
            <a:chExt cx="2452761" cy="331410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055" y="2713843"/>
              <a:ext cx="1058897" cy="1058897"/>
            </a:xfrm>
            <a:prstGeom prst="rect">
              <a:avLst/>
            </a:prstGeom>
          </p:spPr>
        </p:pic>
        <p:grpSp>
          <p:nvGrpSpPr>
            <p:cNvPr id="58" name="组 6"/>
            <p:cNvGrpSpPr/>
            <p:nvPr/>
          </p:nvGrpSpPr>
          <p:grpSpPr>
            <a:xfrm>
              <a:off x="693426" y="3871426"/>
              <a:ext cx="2452761" cy="2156523"/>
              <a:chOff x="751115" y="3570291"/>
              <a:chExt cx="2452761" cy="2156523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751115" y="3570291"/>
                <a:ext cx="2452761" cy="114301"/>
              </a:xfrm>
              <a:prstGeom prst="rect">
                <a:avLst/>
              </a:prstGeom>
              <a:blipFill dpi="0" rotWithShape="1">
                <a:blip r:embed="rId1"/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815222" y="4234098"/>
                <a:ext cx="2324546" cy="1492716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在此处填写问题的详细情况、影响大小、未来期望的解决方法；在此处填写问题的详细情况、影响大小、未来期望的解决方法</a:t>
                </a: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；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751115" y="3783278"/>
                <a:ext cx="2452761" cy="457818"/>
              </a:xfrm>
              <a:prstGeom prst="rect">
                <a:avLst/>
              </a:prstGeom>
              <a:solidFill>
                <a:srgbClr val="FFFEF6"/>
              </a:solidFill>
            </p:spPr>
            <p:txBody>
              <a:bodyPr wrap="square" rtlCol="0">
                <a:spAutoFit/>
              </a:bodyPr>
              <a:lstStyle/>
              <a:p>
                <a:pPr lvl="0" algn="ctr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存在问题</a:t>
                </a:r>
                <a:r>
                  <a:rPr kumimoji="1" lang="en-US" altLang="zh-CN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1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9109003" y="446397"/>
            <a:ext cx="2452761" cy="3327256"/>
            <a:chOff x="9109003" y="446397"/>
            <a:chExt cx="2452761" cy="3327256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5934" y="446397"/>
              <a:ext cx="1058897" cy="1058897"/>
            </a:xfrm>
            <a:prstGeom prst="rect">
              <a:avLst/>
            </a:prstGeom>
          </p:spPr>
        </p:pic>
        <p:grpSp>
          <p:nvGrpSpPr>
            <p:cNvPr id="72" name="组 6"/>
            <p:cNvGrpSpPr/>
            <p:nvPr/>
          </p:nvGrpSpPr>
          <p:grpSpPr>
            <a:xfrm>
              <a:off x="9109003" y="1637759"/>
              <a:ext cx="2452761" cy="2135894"/>
              <a:chOff x="751115" y="3635524"/>
              <a:chExt cx="2452761" cy="2135894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751115" y="3635524"/>
                <a:ext cx="2452761" cy="114301"/>
              </a:xfrm>
              <a:prstGeom prst="rect">
                <a:avLst/>
              </a:prstGeom>
              <a:blipFill dpi="0" rotWithShape="1">
                <a:blip r:embed="rId1"/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815222" y="4278702"/>
                <a:ext cx="2324546" cy="1492716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在此处填写问题的详细情况、影响大小、未来期望的解决方法；在此处填写问题的详细情况、影响大小、未来期望的解决方法；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751115" y="3827882"/>
                <a:ext cx="2452761" cy="457818"/>
              </a:xfrm>
              <a:prstGeom prst="rect">
                <a:avLst/>
              </a:prstGeom>
              <a:solidFill>
                <a:srgbClr val="FFFEF6"/>
              </a:solidFill>
            </p:spPr>
            <p:txBody>
              <a:bodyPr wrap="square" rtlCol="0">
                <a:spAutoFit/>
              </a:bodyPr>
              <a:lstStyle/>
              <a:p>
                <a:pPr lvl="0" algn="ctr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存在</a:t>
                </a:r>
                <a:r>
                  <a:rPr kumimoji="1" lang="zh-CN" altLang="en-US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问题</a:t>
                </a:r>
                <a:r>
                  <a:rPr kumimoji="1" lang="en-US" altLang="zh-CN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4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NO.5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kern="0" dirty="0" smtClean="0">
                <a:blipFill>
                  <a:blip r:embed="rId1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未来展望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135995" y="2241334"/>
            <a:ext cx="3633200" cy="932563"/>
          </a:xfrm>
          <a:prstGeom prst="rect">
            <a:avLst/>
          </a:prstGeom>
          <a:blipFill>
            <a:blip r:embed="rId2">
              <a:alphaModFix amt="70000"/>
            </a:blip>
            <a:tile tx="0" ty="0" sx="100000" sy="100000" flip="none" algn="tl"/>
          </a:blip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此处的展望恰好可以与存在的问题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一一对应；此处的展望恰好可以与存在的问题一一对应；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此处的展望恰好可以与存在的问题一一对应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135993" y="1767596"/>
            <a:ext cx="2452761" cy="457818"/>
          </a:xfrm>
          <a:prstGeom prst="rect">
            <a:avLst/>
          </a:prstGeom>
          <a:blipFill>
            <a:blip r:embed="rId3">
              <a:alphaModFix amt="7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lvl="0" defTabSz="608965">
              <a:lnSpc>
                <a:spcPct val="130000"/>
              </a:lnSpc>
              <a:defRPr/>
            </a:pPr>
            <a:r>
              <a:rPr kumimoji="1" lang="zh-CN" altLang="en-US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展望</a:t>
            </a:r>
            <a:r>
              <a:rPr kumimoji="1" lang="en-US" altLang="zh-CN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1</a:t>
            </a:r>
            <a:endParaRPr kumimoji="1" lang="zh-CN" altLang="en-US" sz="2000" b="1" kern="0" dirty="0">
              <a:blipFill>
                <a:blip r:embed="rId4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561677" y="2241333"/>
            <a:ext cx="3633200" cy="932563"/>
          </a:xfrm>
          <a:prstGeom prst="rect">
            <a:avLst/>
          </a:prstGeom>
          <a:blipFill>
            <a:blip r:embed="rId2">
              <a:alphaModFix amt="70000"/>
            </a:blip>
            <a:tile tx="0" ty="0" sx="100000" sy="100000" flip="none" algn="tl"/>
          </a:blip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此处的展望恰好可以与存在的问题一一对应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；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此处的展望恰好可以与存在的问题一一对应；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此处的展望恰好可以与存在的问题一一对应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61677" y="1767596"/>
            <a:ext cx="2452761" cy="457818"/>
          </a:xfrm>
          <a:prstGeom prst="rect">
            <a:avLst/>
          </a:prstGeom>
          <a:blipFill>
            <a:blip r:embed="rId3">
              <a:alphaModFix amt="7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lvl="0" defTabSz="608965">
              <a:lnSpc>
                <a:spcPct val="130000"/>
              </a:lnSpc>
              <a:defRPr/>
            </a:pPr>
            <a:r>
              <a:rPr kumimoji="1" lang="zh-CN" altLang="en-US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展望</a:t>
            </a:r>
            <a:r>
              <a:rPr kumimoji="1" lang="en-US" altLang="zh-CN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2</a:t>
            </a:r>
            <a:endParaRPr kumimoji="1" lang="zh-CN" altLang="en-US" sz="2000" b="1" kern="0" dirty="0">
              <a:blipFill>
                <a:blip r:embed="rId4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135995" y="4506615"/>
            <a:ext cx="3633200" cy="932563"/>
          </a:xfrm>
          <a:prstGeom prst="rect">
            <a:avLst/>
          </a:prstGeom>
          <a:blipFill>
            <a:blip r:embed="rId2">
              <a:alphaModFix amt="70000"/>
            </a:blip>
            <a:tile tx="0" ty="0" sx="100000" sy="100000" flip="none" algn="tl"/>
          </a:blip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此处的展望恰好可以与存在的问题一一对应；此处的展望恰好可以与存在的问题一一对应；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此处的展望恰好可以与存在的问题一一对应；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135993" y="4031950"/>
            <a:ext cx="2452761" cy="457818"/>
          </a:xfrm>
          <a:prstGeom prst="rect">
            <a:avLst/>
          </a:prstGeom>
          <a:blipFill>
            <a:blip r:embed="rId3">
              <a:alphaModFix amt="7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lvl="0" defTabSz="608965">
              <a:lnSpc>
                <a:spcPct val="130000"/>
              </a:lnSpc>
              <a:defRPr/>
            </a:pPr>
            <a:r>
              <a:rPr kumimoji="1" lang="zh-CN" altLang="en-US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展望</a:t>
            </a:r>
            <a:r>
              <a:rPr kumimoji="1" lang="en-US" altLang="zh-CN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3</a:t>
            </a:r>
            <a:endParaRPr kumimoji="1" lang="zh-CN" altLang="en-US" sz="2000" b="1" kern="0" dirty="0">
              <a:blipFill>
                <a:blip r:embed="rId4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561677" y="4506615"/>
            <a:ext cx="3633200" cy="932563"/>
          </a:xfrm>
          <a:prstGeom prst="rect">
            <a:avLst/>
          </a:prstGeom>
          <a:blipFill>
            <a:blip r:embed="rId2">
              <a:alphaModFix amt="70000"/>
            </a:blip>
            <a:tile tx="0" ty="0" sx="100000" sy="100000" flip="none" algn="tl"/>
          </a:blip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此处的展望恰好可以与存在的问题一一对应；此处的展望恰好可以与存在的问题一一对应；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此处的展望恰好可以与存在的问题一一对应；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561677" y="4031950"/>
            <a:ext cx="2452761" cy="457818"/>
          </a:xfrm>
          <a:prstGeom prst="rect">
            <a:avLst/>
          </a:prstGeom>
          <a:blipFill>
            <a:blip r:embed="rId3">
              <a:alphaModFix amt="7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lvl="0" defTabSz="608965">
              <a:lnSpc>
                <a:spcPct val="130000"/>
              </a:lnSpc>
              <a:defRPr/>
            </a:pPr>
            <a:r>
              <a:rPr kumimoji="1" lang="zh-CN" altLang="en-US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展望</a:t>
            </a:r>
            <a:r>
              <a:rPr kumimoji="1" lang="en-US" altLang="zh-CN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4</a:t>
            </a:r>
            <a:endParaRPr kumimoji="1" lang="zh-CN" altLang="en-US" sz="2000" b="1" kern="0" dirty="0">
              <a:blipFill>
                <a:blip r:embed="rId4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defTabSz="608965">
              <a:lnSpc>
                <a:spcPct val="130000"/>
              </a:lnSpc>
              <a:spcBef>
                <a:spcPts val="0"/>
              </a:spcBef>
              <a:defRPr/>
            </a:pPr>
            <a:r>
              <a:rPr kumimoji="1" lang="zh-CN" altLang="en-US" sz="2800" kern="0" dirty="0">
                <a:blipFill>
                  <a:blip r:embed="rId1"/>
                  <a:stretch>
                    <a:fillRect/>
                  </a:stretch>
                </a:blipFill>
                <a:latin typeface="+mn-lt"/>
                <a:cs typeface="+mn-ea"/>
                <a:sym typeface="+mn-lt"/>
              </a:rPr>
              <a:t>参考文献</a:t>
            </a:r>
            <a:endParaRPr kumimoji="1" lang="zh-CN" altLang="en-US" sz="2800" kern="0" dirty="0">
              <a:blipFill>
                <a:blip r:embed="rId1"/>
                <a:stretch>
                  <a:fillRect/>
                </a:stretch>
              </a:blipFill>
              <a:latin typeface="+mn-lt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7164" y="999730"/>
            <a:ext cx="10425141" cy="3105150"/>
          </a:xfrm>
          <a:prstGeom prst="rect">
            <a:avLst/>
          </a:prstGeom>
          <a:noFill/>
          <a:ln w="63500">
            <a:solidFill>
              <a:srgbClr val="FFFEF6"/>
            </a:solidFill>
            <a:round/>
          </a:ln>
        </p:spPr>
        <p:txBody>
          <a:bodyPr wrap="square" numCol="2" spcCol="288000" rtlCol="0">
            <a:spAutoFit/>
          </a:bodyPr>
          <a:lstStyle>
            <a:defPPr>
              <a:defRPr lang="zh-CN"/>
            </a:defPPr>
            <a:lvl1pPr algn="ctr" defTabSz="914400">
              <a:lnSpc>
                <a:spcPct val="130000"/>
              </a:lnSpc>
              <a:defRPr sz="1050" u="sng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胡辉. IOS 环境下使用 MVC 模式进行 APP 开发的设计思路探索[J].数字技术与应用,2015， 06:204-206.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崔维，李晖，刘佳佳，王艳娟. 基于 IOS 的企业 APP 客户端的开发与实现[J].科技创新与应 用,2014，24:30-31.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张超. 基于 iOS 平台播放器的设计与实现[D].河北师范大学,2015.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王志军. iOS 设备无缝调用媒体资源[J]. 电脑爱好者， 2014，02:75.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钱露. 基于 iOS 平台的小型社交网络的关键技术的研究与系统实现[D].北京邮电大学，2015.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田妞. WWDC2013 亮点汇[J].中国质量万里行，2013(07).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关东升. iOS 开发指南（第五版），2017:283-301.</a:t>
            </a:r>
            <a:endParaRPr lang="zh-CN" altLang="en-US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 smtClean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黄海. iOS 开发基础教程，2018:191-208.</a:t>
            </a:r>
            <a:endParaRPr lang="en-US" altLang="zh-CN" sz="1400" u="none" dirty="0" smtClean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 smtClean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牛丽，殷凡，熊志勇. iOS 平台移动学习资源构建及终端实现研究[J].中国教育信息化,2015， 12:18-21.</a:t>
            </a:r>
            <a:endParaRPr lang="en-US" altLang="zh-CN" sz="1400" u="none" dirty="0" smtClean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 smtClean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李爱军. 基于 iOS 平台的录音软件系统的设计与实现[J].办公自动化,2014,13:57-59.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49314" y="2999430"/>
            <a:ext cx="41008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b="1" dirty="0">
                <a:blipFill>
                  <a:blip r:embed="rId1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Thank You</a:t>
            </a:r>
            <a:endParaRPr kumimoji="1" lang="zh-CN" altLang="en-US" sz="6600" b="1" dirty="0">
              <a:blipFill>
                <a:blip r:embed="rId1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02436" y="2168433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>
                <a:blipFill>
                  <a:blip r:embed="rId1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谢谢观看</a:t>
            </a:r>
            <a:endParaRPr kumimoji="1" lang="zh-CN" altLang="en-US" sz="4800" b="1" dirty="0">
              <a:blipFill>
                <a:blip r:embed="rId1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1297" y="5562891"/>
            <a:ext cx="261501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指导教师：何凯霖</a:t>
            </a:r>
            <a:endParaRPr lang="en-US" altLang="zh-CN" b="1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答辩人：李小平</a:t>
            </a:r>
            <a:endParaRPr lang="zh-CN" altLang="en-US" b="1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NO.1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896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选题背景</a:t>
            </a:r>
            <a:endParaRPr kumimoji="1" lang="zh-CN" altLang="en-US" sz="4400" b="1" i="0" u="none" strike="noStrike" kern="0" cap="none" spc="0" normalizeH="0" noProof="0" dirty="0" smtClean="0">
              <a:ln>
                <a:noFill/>
              </a:ln>
              <a:solidFill>
                <a:srgbClr val="FFFEF6"/>
              </a:solid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NO.1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选题背景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8" name="框架 17"/>
          <p:cNvSpPr/>
          <p:nvPr/>
        </p:nvSpPr>
        <p:spPr>
          <a:xfrm>
            <a:off x="1060818" y="1534333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06" y="1662303"/>
            <a:ext cx="2639286" cy="1758837"/>
          </a:xfrm>
          <a:prstGeom prst="rect">
            <a:avLst/>
          </a:prstGeom>
          <a:effectLst/>
        </p:spPr>
      </p:pic>
      <p:sp>
        <p:nvSpPr>
          <p:cNvPr id="21" name="矩形 20"/>
          <p:cNvSpPr/>
          <p:nvPr/>
        </p:nvSpPr>
        <p:spPr>
          <a:xfrm>
            <a:off x="1133969" y="3723218"/>
            <a:ext cx="1133644" cy="421269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b="1" kern="0" dirty="0" smtClean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社会环境</a:t>
            </a:r>
            <a:endParaRPr lang="en-US" altLang="zh-CN" b="1" kern="0" dirty="0">
              <a:blipFill dpi="0" rotWithShape="1">
                <a:blip r:embed="rId4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7" name="框架 26"/>
          <p:cNvSpPr/>
          <p:nvPr/>
        </p:nvSpPr>
        <p:spPr>
          <a:xfrm>
            <a:off x="4541392" y="1534333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41392" y="4267090"/>
            <a:ext cx="3194865" cy="20478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numCol="1" spcCol="360000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短视频实现了制作方式上最简单化，一部手机就可以完成拍摄、制作、上传分享的功能。现在快节奏的生活使得用户在单个娱乐内容所占时间越来越短，短视频则更符合碎 片化的浏览趋势，充分利用用户的零碎时间，让用户更直观便捷</a:t>
            </a:r>
            <a:endParaRPr lang="zh-CN" altLang="en-US" sz="1400" kern="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14543" y="3723218"/>
            <a:ext cx="1133644" cy="421269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选题环境</a:t>
            </a:r>
            <a:endParaRPr lang="en-US" altLang="zh-CN" b="1" kern="0" dirty="0">
              <a:blipFill dpi="0" rotWithShape="1">
                <a:blip r:embed="rId4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3" name="框架 32"/>
          <p:cNvSpPr/>
          <p:nvPr/>
        </p:nvSpPr>
        <p:spPr>
          <a:xfrm>
            <a:off x="8021966" y="1534333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095117" y="3723218"/>
            <a:ext cx="1133644" cy="421269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面临困境</a:t>
            </a:r>
            <a:endParaRPr lang="en-US" altLang="zh-CN" b="1" kern="0" dirty="0">
              <a:blipFill dpi="0" rotWithShape="1">
                <a:blip r:embed="rId4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81" y="1662302"/>
            <a:ext cx="2639286" cy="1758837"/>
          </a:xfrm>
          <a:prstGeom prst="rect">
            <a:avLst/>
          </a:prstGeom>
          <a:effectLst/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755" y="1662302"/>
            <a:ext cx="2639286" cy="1758837"/>
          </a:xfrm>
          <a:prstGeom prst="rect">
            <a:avLst/>
          </a:prstGeom>
          <a:effectLst/>
        </p:spPr>
      </p:pic>
      <p:sp>
        <p:nvSpPr>
          <p:cNvPr id="23" name="矩形 22"/>
          <p:cNvSpPr/>
          <p:nvPr/>
        </p:nvSpPr>
        <p:spPr>
          <a:xfrm>
            <a:off x="1060817" y="4267090"/>
            <a:ext cx="3194865" cy="2047875"/>
          </a:xfrm>
          <a:prstGeom prst="rect">
            <a:avLst/>
          </a:prstGeom>
          <a:blipFill dpi="0" rotWithShape="1">
            <a:blip r:embed="rId1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短视频监管力度加大，规范行业生态，促进良性循环；智能手机和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4G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网络的普及以及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5G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网络的出现，打破视频消费的时间和空间限制，是短视频得以滋生的土壤；短视频商业模式的想象空间大，流量获取成本低，吸引大量资本进入。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021966" y="4267090"/>
            <a:ext cx="3194865" cy="20478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numCol="1" spcCol="360000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视频短、传播快、内容丰富。生产流程简单、制作门槛低、参与性强等特点，让短视频从出现到崛起所用的时间十分短暂。在这个快节奏的社会，爆款来得快，可消亡的也很快。随着大量资金注入，抖音短视频不再是一家独大，下一个风口又会是什么呢？</a:t>
            </a:r>
            <a:endParaRPr lang="zh-CN" altLang="en-US" sz="1400" kern="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NO.1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2115005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国内外现状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82575" y="4417060"/>
            <a:ext cx="11626850" cy="105029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国外最早对短视频进行研究的是 Gibbs 和 Colin,他们在文章《Short-form may be long-tail for mobile video》对短视频应用进行了介绍，并预言移动短视频应用势必成为</a:t>
            </a:r>
            <a:r>
              <a:rPr lang="zh-CN" altLang="en-US" sz="1600" dirty="0">
                <a:solidFill>
                  <a:srgbClr val="FF0000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媒体市场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必争之地。研究领域方面：</a:t>
            </a:r>
            <a:r>
              <a:rPr lang="zh-CN" altLang="en-US" sz="2000" dirty="0">
                <a:solidFill>
                  <a:srgbClr val="FF0000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营销学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领域，如美国学者 Humayyun Khan 的《7 creative ways brands are using Vine》,作者对移动短视频应用 Vine 的商业价 值进行深入分析，认为短视频在营销方面发挥着重要作用。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6384" y="3658578"/>
            <a:ext cx="1762021" cy="457818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2000" b="1" kern="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国外研究现状</a:t>
            </a:r>
            <a:endParaRPr lang="en-US" altLang="zh-CN" sz="2000" b="1" kern="0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06070" y="1901190"/>
            <a:ext cx="11544300" cy="152908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研究领域方面：</a:t>
            </a:r>
            <a:r>
              <a:rPr lang="zh-CN" altLang="en-US" sz="1600" dirty="0">
                <a:solidFill>
                  <a:srgbClr val="FF0000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传播学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领域，如赵昱、王勇泽的《短视频的传播现状分析》（2015 年），作者通过对秒拍、微 视、美拍三款流行短视频应用平台进行调查，总结分析出短视频的传播特点与传播现状； 短视频应用平台、短视频的发展现状及监管问题、受众分析、内容生产、媒介融合、版 权问题等方面。王晓红、包圆圆、吕强在《移动 短视频的发展现状及趋势观察》（2015 年）从发展现状、问题和趋势等四个方面探讨了 移动短视频应用在我国未来发展的路径。他们认为短视频发展主要存在以下问题：1.尚未建立合理的内容生产系统；2.定位不明确，内容同质化现象严重；3.盈利模式左右摇摆，缺乏成功目标。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06139" y="1211976"/>
            <a:ext cx="1762021" cy="457818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国内研究现状</a:t>
            </a:r>
            <a:endParaRPr lang="en-US" altLang="zh-CN" sz="2000" b="1" kern="0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NO.1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2407105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选题意义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844218" y="3492143"/>
            <a:ext cx="3815918" cy="1473512"/>
            <a:chOff x="1123186" y="3225227"/>
            <a:chExt cx="3890435" cy="1473512"/>
          </a:xfrm>
        </p:grpSpPr>
        <p:sp>
          <p:nvSpPr>
            <p:cNvPr id="5" name="矩形 4"/>
            <p:cNvSpPr/>
            <p:nvPr/>
          </p:nvSpPr>
          <p:spPr>
            <a:xfrm>
              <a:off x="1123186" y="3769099"/>
              <a:ext cx="3890435" cy="92964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随着短视频的诞生，越来越多的人加入到了新媒体这一行业，各大厂商的推广也逐渐偏移到了短视频。</a:t>
              </a:r>
              <a:endPara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170937" y="3225227"/>
              <a:ext cx="1155782" cy="421269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</p:spPr>
          <p:txBody>
            <a:bodyPr wrap="none">
              <a:spAutoFit/>
            </a:bodyPr>
            <a:lstStyle/>
            <a:p>
              <a:pPr defTabSz="1218565">
                <a:lnSpc>
                  <a:spcPct val="130000"/>
                </a:lnSpc>
                <a:defRPr/>
              </a:pPr>
              <a:r>
                <a:rPr lang="zh-CN" altLang="en-US" b="1" kern="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理论意义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5031772" y="3492143"/>
            <a:ext cx="3890435" cy="2057901"/>
            <a:chOff x="1097786" y="3225227"/>
            <a:chExt cx="3890435" cy="2057901"/>
          </a:xfrm>
        </p:grpSpPr>
        <p:sp>
          <p:nvSpPr>
            <p:cNvPr id="12" name="矩形 11"/>
            <p:cNvSpPr/>
            <p:nvPr/>
          </p:nvSpPr>
          <p:spPr>
            <a:xfrm>
              <a:off x="1097786" y="3794053"/>
              <a:ext cx="3890435" cy="148907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音视频随着智能手机的推广、以及</a:t>
              </a:r>
              <a:r>
                <a:rPr lang="en-US" altLang="zh-CN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4G</a:t>
              </a:r>
              <a:r>
                <a:rPr lang="zh-CN" altLang="en-US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时代的到来已经成了不可或缺的部分，人们也不再满足通过图片、文字等方式来获取信息。音视频能更好的跟随社会的趋势，在简历中写出不一样的履历。</a:t>
              </a:r>
              <a:endPara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170937" y="3225227"/>
              <a:ext cx="1133644" cy="421269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</p:spPr>
          <p:txBody>
            <a:bodyPr wrap="none">
              <a:spAutoFit/>
            </a:bodyPr>
            <a:lstStyle/>
            <a:p>
              <a:pPr defTabSz="1218565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实践意义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031772" y="1638845"/>
            <a:ext cx="6160587" cy="12096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numCol="1" spcCol="360000">
            <a:spAutoFit/>
          </a:bodyPr>
          <a:lstStyle/>
          <a:p>
            <a:pPr marL="285750" indent="-285750" defTabSz="608965">
              <a:lnSpc>
                <a:spcPct val="130000"/>
              </a:lnSpc>
              <a:buFont typeface="Wingdings" panose="05000000000000000000" pitchFamily="2" charset="2"/>
              <a:buChar char="n"/>
              <a:defRPr/>
            </a:pPr>
            <a:r>
              <a:rPr kumimoji="1" lang="zh-CN" altLang="en-US" sz="1400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传统视频生产与传播成本较高，不利于信息的传播。短视频则大大降低了生产传播门槛，即拍即传，随时分享。</a:t>
            </a:r>
            <a:r>
              <a:rPr kumimoji="1" lang="en-US" altLang="zh-CN" sz="1400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OTunes </a:t>
            </a:r>
            <a:r>
              <a:rPr kumimoji="1" lang="zh-CN" altLang="en-US" sz="1400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一是为了检验自己大学几年的学习成果、二是为了在工程中了解、学习更多关于音视频的技术，拓展技术能力。</a:t>
            </a:r>
            <a:endParaRPr kumimoji="1" lang="zh-CN" altLang="en-US" sz="1400" kern="0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923" y="2808433"/>
            <a:ext cx="562972" cy="56297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68" y="2808433"/>
            <a:ext cx="562972" cy="5629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NO.2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896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设计概述</a:t>
            </a:r>
            <a:endParaRPr kumimoji="1" lang="zh-CN" altLang="en-US" sz="4400" b="1" i="0" u="none" strike="noStrike" kern="0" cap="none" spc="0" normalizeH="0" noProof="0" dirty="0" smtClean="0">
              <a:ln>
                <a:noFill/>
              </a:ln>
              <a:solidFill>
                <a:srgbClr val="FFFEF6"/>
              </a:solid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NO.2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设计思路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9" name="环形箭头 8"/>
          <p:cNvSpPr/>
          <p:nvPr/>
        </p:nvSpPr>
        <p:spPr>
          <a:xfrm>
            <a:off x="8787220" y="523723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3" name="形状 12"/>
          <p:cNvSpPr/>
          <p:nvPr/>
        </p:nvSpPr>
        <p:spPr>
          <a:xfrm>
            <a:off x="8219608" y="1697948"/>
            <a:ext cx="2043171" cy="2043379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5" name="环形箭头 14"/>
          <p:cNvSpPr/>
          <p:nvPr/>
        </p:nvSpPr>
        <p:spPr>
          <a:xfrm>
            <a:off x="8787220" y="2876508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7" name="空心弧 16"/>
          <p:cNvSpPr/>
          <p:nvPr/>
        </p:nvSpPr>
        <p:spPr>
          <a:xfrm>
            <a:off x="8365248" y="4186200"/>
            <a:ext cx="1755341" cy="1756189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74789" y="2336250"/>
            <a:ext cx="978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Two</a:t>
            </a:r>
            <a:endParaRPr lang="zh-CN" altLang="en-US" sz="3600" dirty="0">
              <a:solidFill>
                <a:srgbClr val="FFFEF6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306103" y="1184153"/>
            <a:ext cx="10054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One</a:t>
            </a:r>
            <a:endParaRPr lang="zh-CN" altLang="en-US" sz="400" dirty="0">
              <a:solidFill>
                <a:srgbClr val="FFFEF6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119350" y="3548769"/>
            <a:ext cx="1356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Three</a:t>
            </a:r>
            <a:endParaRPr lang="zh-CN" altLang="en-US" sz="3600" dirty="0">
              <a:solidFill>
                <a:srgbClr val="FFFEF6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706372" y="4718429"/>
            <a:ext cx="1159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Four</a:t>
            </a:r>
            <a:endParaRPr lang="zh-CN" altLang="en-US" sz="3600" dirty="0">
              <a:solidFill>
                <a:srgbClr val="FFFEF6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822858" y="1392536"/>
            <a:ext cx="6954727" cy="972942"/>
            <a:chOff x="1264880" y="1914616"/>
            <a:chExt cx="6954727" cy="972942"/>
          </a:xfrm>
        </p:grpSpPr>
        <p:sp>
          <p:nvSpPr>
            <p:cNvPr id="60" name="矩形 59"/>
            <p:cNvSpPr/>
            <p:nvPr/>
          </p:nvSpPr>
          <p:spPr>
            <a:xfrm>
              <a:off x="2099233" y="2516718"/>
              <a:ext cx="6120374" cy="370840"/>
            </a:xfrm>
            <a:prstGeom prst="rect">
              <a:avLst/>
            </a:prstGeom>
            <a:solidFill>
              <a:srgbClr val="FFFEF6">
                <a:alpha val="70000"/>
              </a:srgbClr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采用类似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2099232" y="2032445"/>
              <a:ext cx="2452761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8965">
                <a:lnSpc>
                  <a:spcPct val="130000"/>
                </a:lnSpc>
                <a:defRPr/>
              </a:pPr>
              <a:r>
                <a:rPr kumimoji="1" lang="zh-CN" altLang="en-US" sz="2000" kern="0" dirty="0" smtClean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设计第一步</a:t>
              </a:r>
              <a:endParaRPr kumimoji="1" lang="zh-CN" altLang="en-US" sz="2000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72" name="组 71"/>
            <p:cNvGrpSpPr/>
            <p:nvPr/>
          </p:nvGrpSpPr>
          <p:grpSpPr>
            <a:xfrm>
              <a:off x="1264880" y="1914616"/>
              <a:ext cx="851758" cy="644317"/>
              <a:chOff x="5368724" y="2551148"/>
              <a:chExt cx="851758" cy="644317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rgbClr val="FFFE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5368724" y="2681036"/>
                <a:ext cx="851758" cy="415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FFFEF6"/>
                    </a:solidFill>
                    <a:effectLst/>
                    <a:uLnTx/>
                    <a:uFillTx/>
                    <a:ea typeface="思源黑体 CN Medium" panose="020B0600000000000000" pitchFamily="34" charset="-122"/>
                    <a:cs typeface="+mn-ea"/>
                    <a:sym typeface="+mn-lt"/>
                  </a:rPr>
                  <a:t>One</a:t>
                </a:r>
                <a:endParaRPr kumimoji="1" lang="zh-CN" altLang="en-US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5" name="组 74"/>
          <p:cNvGrpSpPr/>
          <p:nvPr/>
        </p:nvGrpSpPr>
        <p:grpSpPr>
          <a:xfrm>
            <a:off x="822858" y="4767823"/>
            <a:ext cx="6954727" cy="950274"/>
            <a:chOff x="1264880" y="1914616"/>
            <a:chExt cx="6954727" cy="950274"/>
          </a:xfrm>
        </p:grpSpPr>
        <p:sp>
          <p:nvSpPr>
            <p:cNvPr id="76" name="矩形 75"/>
            <p:cNvSpPr/>
            <p:nvPr/>
          </p:nvSpPr>
          <p:spPr>
            <a:xfrm>
              <a:off x="2099233" y="2516718"/>
              <a:ext cx="6120374" cy="348172"/>
            </a:xfrm>
            <a:prstGeom prst="rect">
              <a:avLst/>
            </a:prstGeom>
            <a:solidFill>
              <a:srgbClr val="FFFEF6"/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确定具体设计方案，可行性分析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099232" y="2032445"/>
              <a:ext cx="2452761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设计第四步</a:t>
              </a:r>
              <a:endParaRPr kumimoji="1" lang="zh-CN" altLang="en-US" sz="2000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78" name="组 77"/>
            <p:cNvGrpSpPr/>
            <p:nvPr/>
          </p:nvGrpSpPr>
          <p:grpSpPr>
            <a:xfrm>
              <a:off x="1264880" y="1914616"/>
              <a:ext cx="851758" cy="644317"/>
              <a:chOff x="5368724" y="2551148"/>
              <a:chExt cx="851758" cy="644317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rgbClr val="FFFE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5368724" y="2662528"/>
                <a:ext cx="851758" cy="415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b="1" kern="0" dirty="0" smtClean="0">
                    <a:solidFill>
                      <a:srgbClr val="FFFEF6"/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Four</a:t>
                </a:r>
                <a:endParaRPr kumimoji="1" lang="zh-CN" altLang="en-US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1" name="组 80"/>
          <p:cNvGrpSpPr/>
          <p:nvPr/>
        </p:nvGrpSpPr>
        <p:grpSpPr>
          <a:xfrm>
            <a:off x="826771" y="3642728"/>
            <a:ext cx="6950814" cy="972942"/>
            <a:chOff x="1268793" y="1914616"/>
            <a:chExt cx="6950814" cy="972942"/>
          </a:xfrm>
        </p:grpSpPr>
        <p:sp>
          <p:nvSpPr>
            <p:cNvPr id="82" name="矩形 81"/>
            <p:cNvSpPr/>
            <p:nvPr/>
          </p:nvSpPr>
          <p:spPr>
            <a:xfrm>
              <a:off x="2099233" y="2516718"/>
              <a:ext cx="6120374" cy="370840"/>
            </a:xfrm>
            <a:prstGeom prst="rect">
              <a:avLst/>
            </a:prstGeom>
            <a:solidFill>
              <a:srgbClr val="FFFEF6"/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2099232" y="2032445"/>
              <a:ext cx="2452761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设计第三步</a:t>
              </a:r>
              <a:endParaRPr kumimoji="1" lang="zh-CN" altLang="en-US" sz="2000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84" name="组 83"/>
            <p:cNvGrpSpPr/>
            <p:nvPr/>
          </p:nvGrpSpPr>
          <p:grpSpPr>
            <a:xfrm>
              <a:off x="1268793" y="1914616"/>
              <a:ext cx="851758" cy="644317"/>
              <a:chOff x="5372637" y="2551148"/>
              <a:chExt cx="851758" cy="644317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rgbClr val="FFFE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372637" y="2662527"/>
                <a:ext cx="851758" cy="415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FFFEF6"/>
                    </a:solidFill>
                    <a:effectLst/>
                    <a:uLnTx/>
                    <a:uFillTx/>
                    <a:ea typeface="思源黑体 CN Medium" panose="020B0600000000000000" pitchFamily="34" charset="-122"/>
                    <a:cs typeface="+mn-ea"/>
                    <a:sym typeface="+mn-lt"/>
                  </a:rPr>
                  <a:t>Three</a:t>
                </a:r>
                <a:endParaRPr kumimoji="1" lang="zh-CN" altLang="en-US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7" name="组 86"/>
          <p:cNvGrpSpPr/>
          <p:nvPr/>
        </p:nvGrpSpPr>
        <p:grpSpPr>
          <a:xfrm>
            <a:off x="822858" y="2517632"/>
            <a:ext cx="6954727" cy="950274"/>
            <a:chOff x="1264880" y="1914616"/>
            <a:chExt cx="6954727" cy="950274"/>
          </a:xfrm>
        </p:grpSpPr>
        <p:sp>
          <p:nvSpPr>
            <p:cNvPr id="88" name="矩形 87"/>
            <p:cNvSpPr/>
            <p:nvPr/>
          </p:nvSpPr>
          <p:spPr>
            <a:xfrm>
              <a:off x="2099233" y="2516718"/>
              <a:ext cx="6120374" cy="348172"/>
            </a:xfrm>
            <a:prstGeom prst="rect">
              <a:avLst/>
            </a:prstGeom>
            <a:solidFill>
              <a:srgbClr val="FFFEF6">
                <a:alpha val="70000"/>
              </a:srgbClr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一般是设计成品的功能，具体的作用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2099232" y="2032445"/>
              <a:ext cx="2452761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设计第二步</a:t>
              </a:r>
              <a:endParaRPr kumimoji="1" lang="zh-CN" altLang="en-US" sz="2000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90" name="组 89"/>
            <p:cNvGrpSpPr/>
            <p:nvPr/>
          </p:nvGrpSpPr>
          <p:grpSpPr>
            <a:xfrm>
              <a:off x="1264880" y="1914616"/>
              <a:ext cx="851758" cy="644317"/>
              <a:chOff x="5368724" y="2551148"/>
              <a:chExt cx="851758" cy="644317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rgbClr val="FFFE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5368724" y="2693305"/>
                <a:ext cx="851758" cy="415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b="1" kern="0" dirty="0" smtClean="0">
                    <a:solidFill>
                      <a:srgbClr val="FFFEF6"/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Two</a:t>
                </a:r>
                <a:endParaRPr kumimoji="1" lang="zh-CN" altLang="en-US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wqsufdz">
      <a:majorFont>
        <a:latin typeface="Britannic Bold"/>
        <a:ea typeface="思源黑体 CN Medium"/>
        <a:cs typeface=""/>
      </a:majorFont>
      <a:minorFont>
        <a:latin typeface="Britannic Bold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Medium"/>
        <a:cs typeface=""/>
      </a:majorFont>
      <a:minorFont>
        <a:latin typeface="等线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等线 Light"/>
        <a:ea typeface="思源黑体 CN Medium"/>
        <a:cs typeface=""/>
      </a:majorFont>
      <a:minorFont>
        <a:latin typeface="等线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3834</Words>
  <Application>WPS 演示</Application>
  <PresentationFormat>宽屏</PresentationFormat>
  <Paragraphs>334</Paragraphs>
  <Slides>23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Arial</vt:lpstr>
      <vt:lpstr>方正书宋_GBK</vt:lpstr>
      <vt:lpstr>Wingdings</vt:lpstr>
      <vt:lpstr>Britannic Bold</vt:lpstr>
      <vt:lpstr>思源黑体 CN Medium</vt:lpstr>
      <vt:lpstr>苹方-简</vt:lpstr>
      <vt:lpstr>微软雅黑</vt:lpstr>
      <vt:lpstr>汉仪旗黑KW</vt:lpstr>
      <vt:lpstr>微软雅黑</vt:lpstr>
      <vt:lpstr>宋体</vt:lpstr>
      <vt:lpstr>Arial Unicode MS</vt:lpstr>
      <vt:lpstr>等线</vt:lpstr>
      <vt:lpstr>汉仪中等线KW</vt:lpstr>
      <vt:lpstr>汉仪书宋二KW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静态-素描做旧-毕业答辩-模板</dc:title>
  <dc:creator>日天杂谈</dc:creator>
  <cp:lastModifiedBy>hikobe</cp:lastModifiedBy>
  <cp:revision>327</cp:revision>
  <dcterms:created xsi:type="dcterms:W3CDTF">2020-05-21T11:18:18Z</dcterms:created>
  <dcterms:modified xsi:type="dcterms:W3CDTF">2020-05-21T11:18:18Z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6856164</vt:lpwstr>
  </property>
  <property fmtid="{D5CDD505-2E9C-101B-9397-08002B2CF9AE}" pid="3" name="NXPowerLiteVersion">
    <vt:lpwstr>D4.1.4</vt:lpwstr>
  </property>
  <property fmtid="{D5CDD505-2E9C-101B-9397-08002B2CF9AE}" pid="4" name="KSOProductBuildVer">
    <vt:lpwstr>2052-2.2.0.3563</vt:lpwstr>
  </property>
</Properties>
</file>